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57" r:id="rId1"/>
    <p:sldMasterId id="2147483684" r:id="rId2"/>
    <p:sldMasterId id="2147483687" r:id="rId3"/>
    <p:sldMasterId id="2147483690" r:id="rId4"/>
    <p:sldMasterId id="2147483693" r:id="rId5"/>
    <p:sldMasterId id="2147483699" r:id="rId6"/>
    <p:sldMasterId id="2147483696" r:id="rId7"/>
    <p:sldMasterId id="2147483702" r:id="rId8"/>
  </p:sldMasterIdLst>
  <p:notesMasterIdLst>
    <p:notesMasterId r:id="rId38"/>
  </p:notesMasterIdLst>
  <p:handoutMasterIdLst>
    <p:handoutMasterId r:id="rId39"/>
  </p:handoutMasterIdLst>
  <p:sldIdLst>
    <p:sldId id="256" r:id="rId9"/>
    <p:sldId id="386" r:id="rId10"/>
    <p:sldId id="409" r:id="rId11"/>
    <p:sldId id="3277" r:id="rId12"/>
    <p:sldId id="3306" r:id="rId13"/>
    <p:sldId id="395" r:id="rId14"/>
    <p:sldId id="412" r:id="rId15"/>
    <p:sldId id="413" r:id="rId16"/>
    <p:sldId id="3291" r:id="rId17"/>
    <p:sldId id="3292" r:id="rId18"/>
    <p:sldId id="3294" r:id="rId19"/>
    <p:sldId id="3296" r:id="rId20"/>
    <p:sldId id="3300" r:id="rId21"/>
    <p:sldId id="404" r:id="rId22"/>
    <p:sldId id="3268" r:id="rId23"/>
    <p:sldId id="3279" r:id="rId24"/>
    <p:sldId id="3284" r:id="rId25"/>
    <p:sldId id="3290" r:id="rId26"/>
    <p:sldId id="3305" r:id="rId27"/>
    <p:sldId id="3304" r:id="rId28"/>
    <p:sldId id="402" r:id="rId29"/>
    <p:sldId id="3307" r:id="rId30"/>
    <p:sldId id="403" r:id="rId31"/>
    <p:sldId id="3269" r:id="rId32"/>
    <p:sldId id="3264" r:id="rId33"/>
    <p:sldId id="422" r:id="rId34"/>
    <p:sldId id="3278" r:id="rId35"/>
    <p:sldId id="2142532993" r:id="rId36"/>
    <p:sldId id="392" r:id="rId3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Hoban" initials="TH" lastIdx="5" clrIdx="0">
    <p:extLst>
      <p:ext uri="{19B8F6BF-5375-455C-9EA6-DF929625EA0E}">
        <p15:presenceInfo xmlns:p15="http://schemas.microsoft.com/office/powerpoint/2012/main" userId="S-1-5-21-3992121350-2840906017-2217532693-119391" providerId="AD"/>
      </p:ext>
    </p:extLst>
  </p:cmAuthor>
  <p:cmAuthor id="2" name="LECKIE, Douglas" initials="LD" lastIdx="4" clrIdx="1">
    <p:extLst>
      <p:ext uri="{19B8F6BF-5375-455C-9EA6-DF929625EA0E}">
        <p15:presenceInfo xmlns:p15="http://schemas.microsoft.com/office/powerpoint/2012/main" userId="S-1-5-21-1993962763-1659004503-1801674531-177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23A"/>
    <a:srgbClr val="EA9416"/>
    <a:srgbClr val="00877C"/>
    <a:srgbClr val="008E80"/>
    <a:srgbClr val="4597A0"/>
    <a:srgbClr val="00667E"/>
    <a:srgbClr val="224B50"/>
    <a:srgbClr val="00FFCC"/>
    <a:srgbClr val="56565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88627" autoAdjust="0"/>
  </p:normalViewPr>
  <p:slideViewPr>
    <p:cSldViewPr snapToGrid="0">
      <p:cViewPr varScale="1">
        <p:scale>
          <a:sx n="45" d="100"/>
          <a:sy n="45" d="100"/>
        </p:scale>
        <p:origin x="2692" y="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104" y="114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B7176-1BAD-417C-AF09-B073D6FEAF38}" type="datetimeFigureOut">
              <a:rPr lang="en-GB" smtClean="0"/>
              <a:t>14/05/2025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6DC7E-D2D7-4630-BDB1-71F7A52A6844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GB" alt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CA117779-7379-4120-B2FD-1299BEC86D78}" type="datetimeFigureOut">
              <a:rPr lang="en-GB" altLang="en-GB" smtClean="0"/>
              <a:pPr/>
              <a:t>14/05/2025</a:t>
            </a:fld>
            <a:endParaRPr lang="en-GB" alt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GB" alt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GB" alt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EC75A06-73E5-48C7-837A-8B7B9F641D29}" type="slidenum">
              <a:rPr lang="en-GB" altLang="en-GB" smtClean="0"/>
              <a:pPr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282884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NFO@slc.co.uk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lIns="91425" tIns="91425" rIns="91425" bIns="91425" numCol="1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7486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26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22152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B7AF7-D8D0-7205-315D-BC340E302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C8F34-FA75-89A4-6FF4-C78BDA641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61B7A-0D9D-C3E3-9A66-D95B84FDA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FAA6F-6FED-12A1-C9F8-9132004B6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9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lIns="91425" tIns="91425" rIns="91425" bIns="91425" numCol="1" anchor="t" anchorCtr="0">
            <a:noAutofit/>
          </a:bodyPr>
          <a:lstStyle/>
          <a:p>
            <a:pPr>
              <a:spcBef>
                <a:spcPct val="20000"/>
              </a:spcBef>
            </a:pPr>
            <a:endParaRPr lang="en-GB" altLang="en-US" sz="12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r>
              <a:rPr lang="cy-GB" sz="1200">
                <a:solidFill>
                  <a:srgbClr val="000000"/>
                </a:solidFill>
                <a:latin typeface="Helvetica" pitchFamily="34" charset="0"/>
              </a:rPr>
              <a:t>Gwasanaethau Partneriaid</a:t>
            </a:r>
          </a:p>
          <a:p>
            <a:pPr>
              <a:spcBef>
                <a:spcPct val="20000"/>
              </a:spcBef>
            </a:pPr>
            <a:r>
              <a:rPr lang="cy-GB" sz="1200">
                <a:solidFill>
                  <a:srgbClr val="000000"/>
                </a:solidFill>
                <a:latin typeface="Helvetica" pitchFamily="34" charset="0"/>
                <a:sym typeface="Wingdings" pitchFamily="2" charset="2"/>
                <a:hlinkClick r:id="rId3"/>
              </a:rPr>
              <a:t>EMAINFO@slc.co.uk</a:t>
            </a:r>
          </a:p>
          <a:p>
            <a:pPr>
              <a:spcBef>
                <a:spcPct val="20000"/>
              </a:spcBef>
              <a:buFont typeface="Wingdings" pitchFamily="2" charset="2"/>
              <a:buChar char="("/>
            </a:pPr>
            <a:r>
              <a:rPr lang="cy-GB" sz="120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  </a:t>
            </a:r>
            <a:r>
              <a:rPr lang="cy-GB" sz="1200">
                <a:latin typeface="Helvetica" pitchFamily="34" charset="0"/>
                <a:sym typeface="Wingdings" pitchFamily="2" charset="2"/>
              </a:rPr>
              <a:t>0300 200 4050</a:t>
            </a:r>
            <a:r>
              <a:rPr lang="cy-GB" sz="1200"/>
              <a:t> 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GB" altLang="en-US" sz="12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GB" altLang="en-US" sz="12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endParaRPr lang="en-GB" dirty="0"/>
          </a:p>
          <a:p>
            <a:endParaRPr lang="en-GB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31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lIns="91425" tIns="91425" rIns="91425" bIns="91425" numCol="1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65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3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86376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D3461-BC62-18F9-FE35-1AF8EDC2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46D0B-4AA8-F5A5-8D95-5C3B070F4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929B85-FC29-1CAA-5494-ED468B988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188C8-EFD9-B6E7-9D28-0F77E054C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4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97604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6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56626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7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65364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8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15504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16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88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25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76459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410952" y="2995881"/>
            <a:ext cx="5685200" cy="11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D9D9D9"/>
              </a:buClr>
              <a:buFont typeface="Calibri"/>
              <a:buNone/>
              <a:defRPr sz="4267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410952" y="1791375"/>
            <a:ext cx="5676400" cy="11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ctr" rtl="0">
              <a:spcBef>
                <a:spcPts val="267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ctr" rtl="0">
              <a:spcBef>
                <a:spcPts val="240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ctr" rtl="0">
              <a:spcBef>
                <a:spcPts val="21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ctr" rtl="0">
              <a:spcBef>
                <a:spcPts val="187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65427" y="703469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2225" y="7700240"/>
            <a:ext cx="3860800" cy="1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solidFill>
                <a:srgbClr val="7C7C7B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907052" y="7332628"/>
            <a:ext cx="2844800" cy="1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altLang="en" sz="1067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en" altLang="en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1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91BE35-402D-4467-A3C5-ACE7606B8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545F6B2-1260-4E76-9373-DE3C9FCA53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8D4D-AF83-4542-9B86-2D72A65C1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281" y="2597285"/>
            <a:ext cx="10515600" cy="357967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272138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242A77B-FF48-40C1-9EF4-C887A8E21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C73B092A-E161-5CD4-EDE8-9E81A98B6B0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7A664FA6-99AC-A488-F086-A19D5CFE9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14244"/>
            <a:ext cx="10515600" cy="6238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3F72433-B9D1-4E38-E5A1-B062506C5D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9801793" cy="465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316390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13763B0-80CC-45ED-AB64-DFD32B37A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5938692-68A6-462D-8012-DF5AAA591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1AB802-89D8-4889-A782-614FE955B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85BF8E4-976A-4910-B4CB-C114DD1E1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437"/>
          <p:cNvSpPr txBox="1">
            <a:spLocks/>
          </p:cNvSpPr>
          <p:nvPr userDrawn="1"/>
        </p:nvSpPr>
        <p:spPr>
          <a:xfrm>
            <a:off x="134556" y="54159"/>
            <a:ext cx="11366400" cy="738276"/>
          </a:xfrm>
          <a:prstGeom prst="rect">
            <a:avLst/>
          </a:prstGeom>
        </p:spPr>
        <p:txBody>
          <a:bodyPr lIns="121900" tIns="121900" rIns="121900" bIns="121900" numCol="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" altLang="en" kern="0" dirty="0">
              <a:solidFill>
                <a:srgbClr val="00877C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02A5116-A54A-4E77-8ECC-16A44FE4D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26EB6693-FBFF-49A4-8C43-2EC8CC13B796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339A9C5C-9B7E-4B86-B56A-53CAED0D571B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766037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5248CA42-91D4-48CA-A9BF-1DE9B7F9F4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4E454BE6-F2B2-46CA-BD96-8C0CC547B3D8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AC08F87B-68D7-46ED-8B4D-020C96DA5516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5FA01BDB-6424-4854-94BD-05F7D4C12C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542D80F7-929D-432E-A867-12211BD6C124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7AADA512-6AA0-40BA-A161-7A54ABDBFCA7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E85C8794-54A0-4EEF-ACB6-CF7F61CEB4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796FE775-EA6E-4E58-8834-B7B542C5F789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F35F5E9A-4A23-44FF-8495-FF511FB7ACFA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4535039-E2C2-4657-B896-28C862779F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EB2D9DE3-DE09-43FB-AD9E-004E6A4D5563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1B4C3BD2-C115-4E9A-A9DB-C0EC37EBCDF3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54472C20-D5B4-47AC-8BD9-AA0624F407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443DA05A-4E70-47DB-88B2-1CAB20D522E3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655A084F-0CBA-4E42-A6ED-18B8AAF2744B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513D5C5C-8D27-41C4-84DE-E937501C57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4F5F99D3-FC5D-4E4D-8E3B-ED41B3C39738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A9BCFE54-E11E-49BB-811B-2C6F31D4369C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8E40F7D8-49FB-4053-9578-103C226B41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BC625C42-6BD1-42E6-B20E-2AA1C82549C8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837DA173-55D9-4889-A070-52F9FB8A0125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emainfo@slc.co.uk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cservices.slc.co.uk/ema-wales/guidance/guidance-notes-for-ema-learning-centres-in-wales/record-keeping-and-appeals/appeals/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cservices.slc.co.uk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ay_Vizard-Kotkowicz@slc.co.uk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to.wuestenigel.com/text-thank-you-on-green-grass-background/" TargetMode="External"/><Relationship Id="rId5" Type="http://schemas.openxmlformats.org/officeDocument/2006/relationships/image" Target="../media/image34.jpg"/><Relationship Id="rId4" Type="http://schemas.openxmlformats.org/officeDocument/2006/relationships/hyperlink" Target="mailto:EMAINFO@slc.co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subTitle" idx="1"/>
          </p:nvPr>
        </p:nvSpPr>
        <p:spPr>
          <a:xfrm>
            <a:off x="124113" y="3429000"/>
            <a:ext cx="11199561" cy="1844749"/>
          </a:xfrm>
          <a:prstGeom prst="rect">
            <a:avLst/>
          </a:prstGeom>
        </p:spPr>
        <p:txBody>
          <a:bodyPr lIns="121900" tIns="121900" rIns="121900" bIns="121900" numCol="1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y-GB" sz="39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Fforymau Adolygu Gwasanaethau</a:t>
            </a:r>
            <a:r>
              <a:rPr lang="cy-GB" sz="3900" b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y-GB" sz="3900" b="1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LCA</a:t>
            </a:r>
            <a:r>
              <a:rPr lang="cy-GB" sz="39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/</a:t>
            </a:r>
            <a:r>
              <a:rPr lang="cy-GB" sz="3900" b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GDLlC 2025</a:t>
            </a:r>
          </a:p>
          <a:p>
            <a:r>
              <a:rPr lang="cy-GB" sz="3200" dirty="0">
                <a:latin typeface="Helvetica" panose="020B0604020202020204" pitchFamily="34" charset="0"/>
                <a:cs typeface="Helvetica" panose="020B0604020202020204" pitchFamily="34" charset="0"/>
              </a:rPr>
              <a:t>Rheolwyr Cyfrif AB, Gwasanaethau Partner</a:t>
            </a:r>
            <a:br>
              <a:rPr lang="cy-GB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cy-GB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y-GB" sz="3200" dirty="0" err="1">
                <a:latin typeface="+mn-lt"/>
                <a:cs typeface="Helvetica" panose="020B0604020202020204" pitchFamily="34" charset="0"/>
              </a:rPr>
              <a:t>Kay</a:t>
            </a:r>
            <a:r>
              <a:rPr lang="cy-GB" sz="3200" dirty="0">
                <a:latin typeface="+mn-lt"/>
                <a:cs typeface="Helvetica" panose="020B0604020202020204" pitchFamily="34" charset="0"/>
              </a:rPr>
              <a:t> </a:t>
            </a:r>
            <a:r>
              <a:rPr lang="cy-GB" sz="3200" dirty="0" err="1">
                <a:latin typeface="+mn-lt"/>
                <a:cs typeface="Helvetica" panose="020B0604020202020204" pitchFamily="34" charset="0"/>
              </a:rPr>
              <a:t>Vizard-Kotkowicz</a:t>
            </a:r>
            <a:endParaRPr lang="cy-GB" sz="3200" dirty="0">
              <a:latin typeface="+mn-lt"/>
              <a:cs typeface="Helvetica" panose="020B0604020202020204" pitchFamily="34" charset="0"/>
            </a:endParaRPr>
          </a:p>
          <a:p>
            <a:r>
              <a:rPr lang="cy-GB" sz="3200" dirty="0" err="1">
                <a:latin typeface="+mn-lt"/>
                <a:cs typeface="Helvetica" panose="020B0604020202020204" pitchFamily="34" charset="0"/>
              </a:rPr>
              <a:t>Katy</a:t>
            </a:r>
            <a:r>
              <a:rPr lang="cy-GB" sz="3200" dirty="0">
                <a:latin typeface="+mn-lt"/>
                <a:cs typeface="Helvetica" panose="020B0604020202020204" pitchFamily="34" charset="0"/>
              </a:rPr>
              <a:t> </a:t>
            </a:r>
            <a:r>
              <a:rPr lang="cy-GB" sz="3200" dirty="0" err="1">
                <a:latin typeface="+mn-lt"/>
                <a:cs typeface="Helvetica" panose="020B0604020202020204" pitchFamily="34" charset="0"/>
              </a:rPr>
              <a:t>Barge</a:t>
            </a:r>
            <a:br>
              <a:rPr lang="cy-GB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cy-GB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y-GB" sz="3200" dirty="0">
                <a:latin typeface="Helvetica" panose="020B0604020202020204" pitchFamily="34" charset="0"/>
                <a:cs typeface="Helvetica" panose="020B0604020202020204" pitchFamily="34" charset="0"/>
              </a:rPr>
              <a:t>Ebrill 2025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272768" y="6662101"/>
            <a:ext cx="2844800" cy="164000"/>
          </a:xfrm>
        </p:spPr>
        <p:txBody>
          <a:bodyPr numCol="1"/>
          <a:lstStyle/>
          <a:p>
            <a:pPr algn="r">
              <a:buSzPct val="25000"/>
            </a:pPr>
            <a:fld id="{00000000-1234-1234-1234-123412341234}" type="slidenum">
              <a:rPr lang="en" altLang="en" sz="1067">
                <a:solidFill>
                  <a:srgbClr val="000000"/>
                </a:solidFill>
              </a:rPr>
              <a:pPr algn="r">
                <a:buSzPct val="25000"/>
              </a:pPr>
              <a:t>1</a:t>
            </a:fld>
            <a:endParaRPr lang="en" altLang="en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9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E578016-8B9A-D0F0-E95B-BFA915A9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1" y="880110"/>
            <a:ext cx="5273038" cy="349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C90D3-DFEA-6949-8176-C76B12284B23}"/>
              </a:ext>
            </a:extLst>
          </p:cNvPr>
          <p:cNvSpPr txBox="1"/>
          <p:nvPr/>
        </p:nvSpPr>
        <p:spPr>
          <a:xfrm>
            <a:off x="202130" y="77002"/>
            <a:ext cx="515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/>
              <a:t>Creu cyfrif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E1DF463-752F-01FA-BF5E-DAF5B9DFF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170" y="2251710"/>
            <a:ext cx="629103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81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630ADDC-DB3E-DF33-093A-DCB77974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53" r="1379"/>
          <a:stretch/>
        </p:blipFill>
        <p:spPr>
          <a:xfrm>
            <a:off x="0" y="868680"/>
            <a:ext cx="7143750" cy="3126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8C7C31-1162-4E5B-C1EF-EA63543C271B}"/>
              </a:ext>
            </a:extLst>
          </p:cNvPr>
          <p:cNvSpPr txBox="1"/>
          <p:nvPr/>
        </p:nvSpPr>
        <p:spPr>
          <a:xfrm>
            <a:off x="96253" y="114300"/>
            <a:ext cx="549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/>
              <a:t>Ymgeisio am gyllid myfyrwyr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5217BA7E-3B2B-E8A0-BC97-AC83FE7DB5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27"/>
          <a:stretch/>
        </p:blipFill>
        <p:spPr>
          <a:xfrm>
            <a:off x="5362303" y="3222602"/>
            <a:ext cx="6383927" cy="36753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B0BC75-7628-5CE7-5566-B62C8E317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7011" y="868680"/>
            <a:ext cx="2353922" cy="23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6D78E-9242-773C-B393-ED48758A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32" y="1159314"/>
            <a:ext cx="5265118" cy="454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BA9DA-E904-AF69-1E1E-5D7FFBB785BA}"/>
              </a:ext>
            </a:extLst>
          </p:cNvPr>
          <p:cNvSpPr txBox="1"/>
          <p:nvPr/>
        </p:nvSpPr>
        <p:spPr>
          <a:xfrm>
            <a:off x="368231" y="91440"/>
            <a:ext cx="371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/>
              <a:t>Rhestr Tasgau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C3401-315C-6CB8-D2BC-8E847EE8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60" y="3224213"/>
            <a:ext cx="5374880" cy="32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Camau Nesaf | Academi Talent y GIG">
            <a:extLst>
              <a:ext uri="{FF2B5EF4-FFF2-40B4-BE49-F238E27FC236}">
                <a16:creationId xmlns:a16="http://schemas.microsoft.com/office/drawing/2014/main" id="{CDDAA44D-7D1D-33A2-F85D-C5210A57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911053"/>
            <a:ext cx="3217736" cy="23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0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B499D4-E5E9-8392-AFAA-F299C0032967}"/>
              </a:ext>
            </a:extLst>
          </p:cNvPr>
          <p:cNvSpPr txBox="1"/>
          <p:nvPr/>
        </p:nvSpPr>
        <p:spPr>
          <a:xfrm flipH="1">
            <a:off x="298382" y="1078029"/>
            <a:ext cx="110883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Mae'r Swyddfa Gartref yn symud i ddigidol ac nid yw bellach yn cyhoeddi tystiolaeth statws ffisegol.</a:t>
            </a:r>
          </a:p>
          <a:p>
            <a:r>
              <a:rPr lang="cy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Mae gwiriad HODS yn ffordd i ni gynnal gwiriad gyda'r Swyddfa Gartref i ddilysu statws y myfyriwr yn ddigidol.</a:t>
            </a:r>
            <a:r>
              <a:rPr lang="cy-GB" sz="180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Gellir derbyn gwiriad HODS dilys fel prawf o hunaniaeth a statws.</a:t>
            </a:r>
          </a:p>
          <a:p>
            <a:r>
              <a:rPr lang="cy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Wrth wneud cais, ar-lein neu ar bapur, gofynnir i'r myfyriwr ddarparu;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Math o Ddogfen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Rhif Dogfen*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Dyddiad Geni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Cenedligrwydd Cyhoeddi Dogfen</a:t>
            </a:r>
          </a:p>
          <a:p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 O Basbort, Cerdyn Adnabod, HOBRC neu HOBRP.</a:t>
            </a:r>
          </a:p>
          <a:p>
            <a:r>
              <a:rPr lang="cy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cy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Os yw'r myfyriwr yn gwneud cais trwy statws aelod o'r teulu, gofynnir iddo hefyd ddarparu'r uchod i gyd ar gyfer yr aelod o'i deulu. Yn ogystal â hyn mae angen iddynt ddarparu prawf o dystiolaeth perthynas.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67AC1-CD63-A74F-A825-F64767862B16}"/>
              </a:ext>
            </a:extLst>
          </p:cNvPr>
          <p:cNvSpPr txBox="1"/>
          <p:nvPr/>
        </p:nvSpPr>
        <p:spPr>
          <a:xfrm>
            <a:off x="298381" y="107683"/>
            <a:ext cx="825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Rhannu Data'r Swyddfa Gartref (</a:t>
            </a:r>
            <a:r>
              <a:rPr lang="cy-GB" sz="3200" b="1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HODS</a:t>
            </a:r>
            <a:r>
              <a:rPr lang="cy-GB" sz="32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108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3"/>
          <p:cNvSpPr txBox="1">
            <a:spLocks/>
          </p:cNvSpPr>
          <p:nvPr/>
        </p:nvSpPr>
        <p:spPr>
          <a:xfrm>
            <a:off x="313979" y="2771482"/>
            <a:ext cx="9760661" cy="831900"/>
          </a:xfrm>
          <a:prstGeom prst="rect">
            <a:avLst/>
          </a:prstGeom>
        </p:spPr>
        <p:txBody>
          <a:bodyPr lIns="121900" tIns="121900" rIns="121900" bIns="121900" numCol="1" anchor="b" anchorCtr="0">
            <a:noAutofit/>
          </a:bodyPr>
          <a:lstStyle/>
          <a:p>
            <a:pPr marL="342900" lvl="0" indent="-342900">
              <a:defRPr/>
            </a:pPr>
            <a:r>
              <a:rPr lang="cy-GB" sz="3200">
                <a:latin typeface="Helvetica" panose="020B0604020202030204" pitchFamily="34" charset="0"/>
              </a:rPr>
              <a:t>Diweddariad Llywodraeth Cymru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D9F75E-F0AD-FFF9-51FE-215E1376B993}"/>
              </a:ext>
            </a:extLst>
          </p:cNvPr>
          <p:cNvSpPr txBox="1"/>
          <p:nvPr/>
        </p:nvSpPr>
        <p:spPr>
          <a:xfrm>
            <a:off x="5638800" y="29781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62A1F-BAB3-363F-73B7-1735885C0025}"/>
              </a:ext>
            </a:extLst>
          </p:cNvPr>
          <p:cNvSpPr txBox="1"/>
          <p:nvPr/>
        </p:nvSpPr>
        <p:spPr>
          <a:xfrm>
            <a:off x="163629" y="1097280"/>
            <a:ext cx="5513271" cy="195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5CF03-A7DC-7D92-82EE-AD5E2BE51D0E}"/>
              </a:ext>
            </a:extLst>
          </p:cNvPr>
          <p:cNvSpPr txBox="1"/>
          <p:nvPr/>
        </p:nvSpPr>
        <p:spPr>
          <a:xfrm>
            <a:off x="5638800" y="29781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E65A0-DB53-A777-BF68-29F6E02531E1}"/>
              </a:ext>
            </a:extLst>
          </p:cNvPr>
          <p:cNvSpPr txBox="1"/>
          <p:nvPr/>
        </p:nvSpPr>
        <p:spPr>
          <a:xfrm>
            <a:off x="0" y="231420"/>
            <a:ext cx="9825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Cyfranogiad a phresenoldeb</a:t>
            </a:r>
          </a:p>
          <a:p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7B96B-3E85-7BE4-5A90-934594B244A0}"/>
              </a:ext>
            </a:extLst>
          </p:cNvPr>
          <p:cNvSpPr txBox="1"/>
          <p:nvPr/>
        </p:nvSpPr>
        <p:spPr>
          <a:xfrm>
            <a:off x="163629" y="1029904"/>
            <a:ext cx="11864742" cy="573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sz="1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Cefnogi uchelgais y Gweinidog i bawb gael mynediad at yr un cyfleoedd a chael gwared ar rwystrau i gyfranogiad ôl-16: 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Rydym wedi cynnal y gyfradd wythnosol o </a:t>
            </a:r>
            <a:r>
              <a:rPr lang="cy-GB" sz="16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LCA</a:t>
            </a: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 £40 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Codi’r trothwyon incwm cartref </a:t>
            </a:r>
            <a:r>
              <a:rPr lang="cy-GB" sz="16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LCA</a:t>
            </a: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 gyfer blwyddyn academaidd 2025/26, gan sicrhau y bydd mwy o ddysgwyr yn cael </a:t>
            </a:r>
            <a:r>
              <a:rPr lang="cy-GB" sz="16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LCA</a:t>
            </a: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cy-GB" sz="1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Presenoldeb a disgresiwn: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Anogwch sgyrsiau cyfrinachol.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Ystyried effaith ehangach diffyg presenoldeb cyn cyflwyno i </a:t>
            </a:r>
            <a:r>
              <a:rPr lang="cy-GB" sz="16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SLC</a:t>
            </a: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ystyriwyd disgresiwn? A oes angen trafodaeth bellach?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Gwell arweiniad i bartneriaid gwasanaeth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Gwell arweiniad i fyfyrwyr ynghylch taliadau a phresenoldeb – anogwch y sgwrs.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cy-GB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Atal y cylch o ddiffyg presenoldeb</a:t>
            </a:r>
          </a:p>
          <a:p>
            <a:pPr lvl="0">
              <a:lnSpc>
                <a:spcPct val="200000"/>
              </a:lnSpc>
              <a:spcAft>
                <a:spcPts val="800"/>
              </a:spcAft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3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3"/>
          <p:cNvSpPr txBox="1">
            <a:spLocks/>
          </p:cNvSpPr>
          <p:nvPr/>
        </p:nvSpPr>
        <p:spPr>
          <a:xfrm>
            <a:off x="183587" y="3013050"/>
            <a:ext cx="9760661" cy="831900"/>
          </a:xfrm>
          <a:prstGeom prst="rect">
            <a:avLst/>
          </a:prstGeom>
        </p:spPr>
        <p:txBody>
          <a:bodyPr lIns="121900" tIns="121900" rIns="121900" bIns="121900" numCol="1" anchor="b" anchorCtr="0">
            <a:noAutofit/>
          </a:bodyPr>
          <a:lstStyle/>
          <a:p>
            <a:pPr marL="342900" lvl="0" indent="-342900">
              <a:defRPr/>
            </a:pPr>
            <a:r>
              <a:rPr lang="cy-GB" sz="3200">
                <a:latin typeface="Helvetica" panose="020B0604020202030204" pitchFamily="34" charset="0"/>
              </a:rPr>
              <a:t>Ymgeisio a hyrwyddo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83A1E-9E0F-E7EE-7C7B-C034E93ED4BF}"/>
              </a:ext>
            </a:extLst>
          </p:cNvPr>
          <p:cNvSpPr txBox="1"/>
          <p:nvPr/>
        </p:nvSpPr>
        <p:spPr>
          <a:xfrm>
            <a:off x="394636" y="887931"/>
            <a:ext cx="1044341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/>
              <a:t>Beth ydych chi'n ei wneud ar hyn o bryd i nodi myfyrwyr cymwys LCA/GDLlC?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/>
              <a:t>Ydych chi'n hyrwyddo LCA/GDLlC yn eich Canolfan Ddysgu? Os felly, sut a phryd ydych chi'n gwneud hyn?</a:t>
            </a:r>
          </a:p>
          <a:p>
            <a:endParaRPr lang="en-GB" sz="2400" dirty="0"/>
          </a:p>
          <a:p>
            <a:r>
              <a:rPr lang="cy-GB" sz="2400"/>
              <a:t>Pa adnoddau hyrwyddo y mae SLC yn eu darparu ydych chi'n eu defnyddio ar hyn o bryd os o gwbl?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400" b="1"/>
              <a:t>Llyfr bach LCA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400" b="1"/>
              <a:t>Canllaw i GDLlC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400" b="1"/>
              <a:t>Posteri i ddod yn fuan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400" b="1"/>
              <a:t>Posteri i wneud cais nawr gyda'r Cod QR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400" b="1"/>
              <a:t>PowerPoint i'w ddefnyddio ar sgriniau teledu </a:t>
            </a:r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/>
              <a:t>Pa ddeunyddiau hyrwyddo eraill ydych chi'n meddwl fyddai'n gweithio'n dda i ddenu sylw myfyrwyr/rhieni at LCA/GDLlC?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/>
              <a:t>Ydych chi'n defnyddio Parent-Pay, Siartiau Dosbarth, Prydau Ysgol am Ddim ac ati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/>
              <a:t>Os nad ydych chi'n hyrwyddo ar hyn o bryd beth yw'r rheswm?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5145E-8347-0D30-65EA-CFB3C55680ED}"/>
              </a:ext>
            </a:extLst>
          </p:cNvPr>
          <p:cNvSpPr txBox="1"/>
          <p:nvPr/>
        </p:nvSpPr>
        <p:spPr>
          <a:xfrm>
            <a:off x="394636" y="123324"/>
            <a:ext cx="723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/>
              <a:t>Hyrwyddo LCA/GDLlC – amser i rannu</a:t>
            </a:r>
          </a:p>
        </p:txBody>
      </p:sp>
    </p:spTree>
    <p:extLst>
      <p:ext uri="{BB962C8B-B14F-4D97-AF65-F5344CB8AC3E}">
        <p14:creationId xmlns:p14="http://schemas.microsoft.com/office/powerpoint/2010/main" val="83146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1E71F-92ED-D4A3-5055-569AE2F87970}"/>
              </a:ext>
            </a:extLst>
          </p:cNvPr>
          <p:cNvSpPr txBox="1"/>
          <p:nvPr/>
        </p:nvSpPr>
        <p:spPr>
          <a:xfrm>
            <a:off x="336884" y="157285"/>
            <a:ext cx="529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/>
              <a:t>Lansio’r Gwasanaeth 25/26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5D7CB-829B-716B-8203-3C4A918FBF1D}"/>
              </a:ext>
            </a:extLst>
          </p:cNvPr>
          <p:cNvSpPr txBox="1"/>
          <p:nvPr/>
        </p:nvSpPr>
        <p:spPr>
          <a:xfrm>
            <a:off x="336884" y="1068404"/>
            <a:ext cx="10260531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300" b="1"/>
              <a:t>Bwriedir ei lansio ar 28 Ebrill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300"/>
              <a:t>Bydd ar-lein a phapur yn lansio ar yr un pryd am y tro cyntaf.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300" b="0" i="0">
                <a:solidFill>
                  <a:srgbClr val="000000"/>
                </a:solidFill>
                <a:effectLst/>
                <a:highlight>
                  <a:srgbClr val="FFFFFF"/>
                </a:highlight>
                <a:cs typeface="Helvetica" panose="020B0604020202020204" pitchFamily="34" charset="0"/>
              </a:rPr>
              <a:t>Dyddiad dechrau blwyddyn academaidd y LCA/GDLlC yn 2025/26 fydd </a:t>
            </a:r>
            <a:r>
              <a:rPr lang="cy-GB" sz="2300" b="1" i="0">
                <a:solidFill>
                  <a:srgbClr val="000000"/>
                </a:solidFill>
                <a:effectLst/>
                <a:highlight>
                  <a:srgbClr val="FFFFFF"/>
                </a:highlight>
                <a:cs typeface="Helvetica" panose="020B0604020202020204" pitchFamily="34" charset="0"/>
              </a:rPr>
              <a:t>dydd Llun 8 Medi 2025</a:t>
            </a:r>
            <a:r>
              <a:rPr lang="cy-GB" sz="2300" b="0" i="0">
                <a:solidFill>
                  <a:srgbClr val="000000"/>
                </a:solidFill>
                <a:effectLst/>
                <a:highlight>
                  <a:srgbClr val="FFFFFF"/>
                </a:highlight>
                <a:cs typeface="Helvetica" panose="020B0604020202020204" pitchFamily="34" charset="0"/>
              </a:rPr>
              <a:t>. Dyma pryd fyddwn yn dechrau cyfrif y cyfnod o 10 diwrnod i fyfyrwyr lofnodi eu cytundebau dysgu.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3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300">
                <a:cs typeface="Helvetica" panose="020B0604020202020204" pitchFamily="34" charset="0"/>
              </a:rPr>
              <a:t>Bydd Cytundebau Dysgu 25/26 ar gael o’r wythnos yn cychwyn </a:t>
            </a:r>
            <a:r>
              <a:rPr lang="cy-GB" sz="2300" b="1">
                <a:cs typeface="Helvetica" panose="020B0604020202020204" pitchFamily="34" charset="0"/>
              </a:rPr>
              <a:t>28</a:t>
            </a:r>
            <a:r>
              <a:rPr lang="cy-GB" sz="2300" b="1" baseline="30000">
                <a:cs typeface="Helvetica" panose="020B0604020202020204" pitchFamily="34" charset="0"/>
              </a:rPr>
              <a:t>fed</a:t>
            </a:r>
            <a:r>
              <a:rPr lang="cy-GB" sz="2300" b="1">
                <a:cs typeface="Helvetica" panose="020B0604020202020204" pitchFamily="34" charset="0"/>
              </a:rPr>
              <a:t> Ebrill 2025.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300" b="1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300">
                <a:cs typeface="Helvetica" panose="020B0604020202020204" pitchFamily="34" charset="0"/>
              </a:rPr>
              <a:t>Bydd treigl awtomatig ar gyfer myfyrwyr sy'n Dychwelyd ar </a:t>
            </a:r>
            <a:r>
              <a:rPr lang="cy-GB" sz="2300" b="1">
                <a:cs typeface="Helvetica" panose="020B0604020202020204" pitchFamily="34" charset="0"/>
              </a:rPr>
              <a:t>1</a:t>
            </a:r>
            <a:r>
              <a:rPr lang="cy-GB" sz="2300" b="1" baseline="30000">
                <a:cs typeface="Helvetica" panose="020B0604020202020204" pitchFamily="34" charset="0"/>
              </a:rPr>
              <a:t>af</a:t>
            </a:r>
            <a:r>
              <a:rPr lang="cy-GB" sz="2300" b="1">
                <a:cs typeface="Helvetica" panose="020B0604020202020204" pitchFamily="34" charset="0"/>
              </a:rPr>
              <a:t> Mehefin 2025</a:t>
            </a:r>
            <a:r>
              <a:rPr lang="cy-GB" sz="2300">
                <a:cs typeface="Helvetica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3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y-GB" sz="2300">
                <a:cs typeface="Helvetica" panose="020B0604020202020204" pitchFamily="34" charset="0"/>
              </a:rPr>
              <a:t>Dosbarthwyd ffurflenni cais LCA/GDLlC yn yr wythnos yn cychwyn 24</a:t>
            </a:r>
            <a:r>
              <a:rPr lang="cy-GB" sz="2300" baseline="30000">
                <a:cs typeface="Helvetica" panose="020B0604020202020204" pitchFamily="34" charset="0"/>
              </a:rPr>
              <a:t>ain</a:t>
            </a:r>
            <a:r>
              <a:rPr lang="cy-GB" sz="2300">
                <a:cs typeface="Helvetica" panose="020B0604020202020204" pitchFamily="34" charset="0"/>
              </a:rPr>
              <a:t> Mawrth 2025, cysylltwch ag </a:t>
            </a:r>
            <a:r>
              <a:rPr lang="cy-GB" sz="2300">
                <a:cs typeface="Helvetica" panose="020B0604020202020204" pitchFamily="34" charset="0"/>
                <a:hlinkClick r:id="rId2"/>
              </a:rPr>
              <a:t>emainfo@slc.co.uk</a:t>
            </a:r>
            <a:r>
              <a:rPr lang="cy-GB" sz="2300">
                <a:cs typeface="Helvetica" panose="020B0604020202020204" pitchFamily="34" charset="0"/>
              </a:rPr>
              <a:t> os nad ydych wedi eu derbyn.</a:t>
            </a:r>
          </a:p>
          <a:p>
            <a:endParaRPr lang="en-GB" sz="2300" b="1" dirty="0"/>
          </a:p>
          <a:p>
            <a:endParaRPr lang="en-GB" sz="2300" b="1" dirty="0"/>
          </a:p>
          <a:p>
            <a:endParaRPr lang="en-GB" sz="2300" b="1" dirty="0"/>
          </a:p>
        </p:txBody>
      </p:sp>
      <p:pic>
        <p:nvPicPr>
          <p:cNvPr id="4" name="Picture 4" descr="Delweddau Botwm Ymgeisio Ar-lein&quot; - Pori 43 o Luniau Stoc, Fectorau a Fideo | Stoc Adobe">
            <a:extLst>
              <a:ext uri="{FF2B5EF4-FFF2-40B4-BE49-F238E27FC236}">
                <a16:creationId xmlns:a16="http://schemas.microsoft.com/office/drawing/2014/main" id="{B1238589-34D9-20EC-6EB3-5D7F33FB2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18282" r="1326" b="33134"/>
          <a:stretch/>
        </p:blipFill>
        <p:spPr bwMode="auto">
          <a:xfrm rot="5400000">
            <a:off x="8691078" y="3094522"/>
            <a:ext cx="4968240" cy="13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5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7700E-999E-4770-5533-435A5D484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66DD1E-7983-FA0A-B4A1-BF9122BCAB66}"/>
              </a:ext>
            </a:extLst>
          </p:cNvPr>
          <p:cNvSpPr txBox="1"/>
          <p:nvPr/>
        </p:nvSpPr>
        <p:spPr>
          <a:xfrm>
            <a:off x="240030" y="185046"/>
            <a:ext cx="658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>
                <a:latin typeface="Helvetica" panose="020B0604020202020204" pitchFamily="34" charset="0"/>
                <a:cs typeface="Helvetica" panose="020B0604020202020204" pitchFamily="34" charset="0"/>
              </a:rPr>
              <a:t>Rhifau Ceisiadau LCA Cymru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F48AB9-27DF-DA3F-C7DA-13560F9A2A57}"/>
              </a:ext>
            </a:extLst>
          </p:cNvPr>
          <p:cNvGraphicFramePr>
            <a:graphicFrameLocks noGrp="1"/>
          </p:cNvGraphicFramePr>
          <p:nvPr/>
        </p:nvGraphicFramePr>
        <p:xfrm>
          <a:off x="1795892" y="1015663"/>
          <a:ext cx="8600215" cy="5635514"/>
        </p:xfrm>
        <a:graphic>
          <a:graphicData uri="http://schemas.openxmlformats.org/drawingml/2006/table">
            <a:tbl>
              <a:tblPr/>
              <a:tblGrid>
                <a:gridCol w="2268070">
                  <a:extLst>
                    <a:ext uri="{9D8B030D-6E8A-4147-A177-3AD203B41FA5}">
                      <a16:colId xmlns:a16="http://schemas.microsoft.com/office/drawing/2014/main" val="3884063761"/>
                    </a:ext>
                  </a:extLst>
                </a:gridCol>
                <a:gridCol w="1624405">
                  <a:extLst>
                    <a:ext uri="{9D8B030D-6E8A-4147-A177-3AD203B41FA5}">
                      <a16:colId xmlns:a16="http://schemas.microsoft.com/office/drawing/2014/main" val="306939413"/>
                    </a:ext>
                  </a:extLst>
                </a:gridCol>
                <a:gridCol w="1376979">
                  <a:extLst>
                    <a:ext uri="{9D8B030D-6E8A-4147-A177-3AD203B41FA5}">
                      <a16:colId xmlns:a16="http://schemas.microsoft.com/office/drawing/2014/main" val="2767833911"/>
                    </a:ext>
                  </a:extLst>
                </a:gridCol>
                <a:gridCol w="1512720">
                  <a:extLst>
                    <a:ext uri="{9D8B030D-6E8A-4147-A177-3AD203B41FA5}">
                      <a16:colId xmlns:a16="http://schemas.microsoft.com/office/drawing/2014/main" val="1811394604"/>
                    </a:ext>
                  </a:extLst>
                </a:gridCol>
                <a:gridCol w="1818041">
                  <a:extLst>
                    <a:ext uri="{9D8B030D-6E8A-4147-A177-3AD203B41FA5}">
                      <a16:colId xmlns:a16="http://schemas.microsoft.com/office/drawing/2014/main" val="2270944592"/>
                    </a:ext>
                  </a:extLst>
                </a:gridCol>
              </a:tblGrid>
              <a:tr h="942229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 Derbyn y Cais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23/24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24/25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Amrywiad 23/24 a 24/25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22361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Ebrill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543005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-25.4%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5193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Mehefin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-3.4%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691652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Gorffennaf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638655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Awst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1,787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2,460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2,689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405584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8,422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228622"/>
                  </a:ext>
                </a:extLst>
              </a:tr>
              <a:tr h="263364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Hydref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2,530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2,393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-1.4%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412324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Tachwedd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532937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Rhagfyr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-11.9%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990523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Ionawr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-2.5%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843384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Chwefror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574800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Mawrth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175151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Ebrill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976689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389435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Mehefin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108874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Gorffennaf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42408"/>
                  </a:ext>
                </a:extLst>
              </a:tr>
              <a:tr h="175586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Awst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216509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Cyfanswm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16,258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17,394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18,336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2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33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347200" y="6662738"/>
            <a:ext cx="2844800" cy="163512"/>
          </a:xfrm>
          <a:prstGeom prst="rect">
            <a:avLst/>
          </a:prstGeom>
        </p:spPr>
        <p:txBody>
          <a:bodyPr numCol="1"/>
          <a:lstStyle/>
          <a:p>
            <a:pPr algn="r">
              <a:buSzPct val="25000"/>
            </a:pPr>
            <a:fld id="{00000000-1234-1234-1234-123412341234}" type="slidenum">
              <a:rPr lang="en" altLang="en" sz="1067">
                <a:solidFill>
                  <a:srgbClr val="000000"/>
                </a:solidFill>
              </a:rPr>
              <a:pPr algn="r">
                <a:buSzPct val="25000"/>
              </a:pPr>
              <a:t>2</a:t>
            </a:fld>
            <a:endParaRPr lang="en" altLang="en" sz="1067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391" y="183259"/>
            <a:ext cx="147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3200" b="1">
                <a:ea typeface="MS Mincho" panose="02020609040205080304" pitchFamily="49" charset="-128"/>
                <a:cs typeface="Helvetica" panose="020B060402020202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14F89-AB62-1299-76D6-BC965810CC94}"/>
              </a:ext>
            </a:extLst>
          </p:cNvPr>
          <p:cNvSpPr txBox="1"/>
          <p:nvPr/>
        </p:nvSpPr>
        <p:spPr>
          <a:xfrm>
            <a:off x="159380" y="1554221"/>
            <a:ext cx="7098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Ymholiadau cyffredin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Gwelliannau porth, cyflawni ar eich gofynion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Cais ar-lein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Ymgeisio a hyrwyddo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Canfod ffeithiau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Safonau Gwasanaeth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Diweddariad gwasanaeth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UFA </a:t>
            </a:r>
          </a:p>
          <a:p>
            <a:pPr algn="ctr"/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 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D1BEC-52D8-9B5F-839B-3CD8536C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911125"/>
            <a:ext cx="4923159" cy="58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83CC5-53BF-3585-B6E0-57008DAD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49296B-03AA-C1E1-94BA-44740B1881B1}"/>
              </a:ext>
            </a:extLst>
          </p:cNvPr>
          <p:cNvSpPr txBox="1"/>
          <p:nvPr/>
        </p:nvSpPr>
        <p:spPr>
          <a:xfrm>
            <a:off x="125730" y="96715"/>
            <a:ext cx="7282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Rhifau Ceisiadau GDLlC  </a:t>
            </a:r>
          </a:p>
          <a:p>
            <a:endParaRPr lang="en-GB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00CE1D-1475-7B4E-215C-44AC60DF1EC0}"/>
              </a:ext>
            </a:extLst>
          </p:cNvPr>
          <p:cNvGraphicFramePr>
            <a:graphicFrameLocks noGrp="1"/>
          </p:cNvGraphicFramePr>
          <p:nvPr/>
        </p:nvGraphicFramePr>
        <p:xfrm>
          <a:off x="1675312" y="938857"/>
          <a:ext cx="9046279" cy="5708128"/>
        </p:xfrm>
        <a:graphic>
          <a:graphicData uri="http://schemas.openxmlformats.org/drawingml/2006/table">
            <a:tbl>
              <a:tblPr/>
              <a:tblGrid>
                <a:gridCol w="2385707">
                  <a:extLst>
                    <a:ext uri="{9D8B030D-6E8A-4147-A177-3AD203B41FA5}">
                      <a16:colId xmlns:a16="http://schemas.microsoft.com/office/drawing/2014/main" val="3884063761"/>
                    </a:ext>
                  </a:extLst>
                </a:gridCol>
                <a:gridCol w="1708657">
                  <a:extLst>
                    <a:ext uri="{9D8B030D-6E8A-4147-A177-3AD203B41FA5}">
                      <a16:colId xmlns:a16="http://schemas.microsoft.com/office/drawing/2014/main" val="306939413"/>
                    </a:ext>
                  </a:extLst>
                </a:gridCol>
                <a:gridCol w="1448398">
                  <a:extLst>
                    <a:ext uri="{9D8B030D-6E8A-4147-A177-3AD203B41FA5}">
                      <a16:colId xmlns:a16="http://schemas.microsoft.com/office/drawing/2014/main" val="2767833911"/>
                    </a:ext>
                  </a:extLst>
                </a:gridCol>
                <a:gridCol w="1591180">
                  <a:extLst>
                    <a:ext uri="{9D8B030D-6E8A-4147-A177-3AD203B41FA5}">
                      <a16:colId xmlns:a16="http://schemas.microsoft.com/office/drawing/2014/main" val="1811394604"/>
                    </a:ext>
                  </a:extLst>
                </a:gridCol>
                <a:gridCol w="1912337">
                  <a:extLst>
                    <a:ext uri="{9D8B030D-6E8A-4147-A177-3AD203B41FA5}">
                      <a16:colId xmlns:a16="http://schemas.microsoft.com/office/drawing/2014/main" val="2270944592"/>
                    </a:ext>
                  </a:extLst>
                </a:gridCol>
              </a:tblGrid>
              <a:tr h="873238"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 Derbyn y Cais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23/24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24/25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Amrywiad 23/24 a 24/25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22361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Ebrill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543005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5193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Mehefin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-40.9%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691652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Gorffennaf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638655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Awst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-20.7%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405584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1,133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1,286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-0.5%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228622"/>
                  </a:ext>
                </a:extLst>
              </a:tr>
              <a:tr h="263364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Hydref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-11.9%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412324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Tachwedd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-18.7%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532937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Rhagfyr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-28.7%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990523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Ionawr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-8.7%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843384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Chwefror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-26.4%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574800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Mawrth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7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175151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Ebrill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976689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389435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Mehefin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108874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Gorffennaf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42408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Awst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216509"/>
                  </a:ext>
                </a:extLst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Cyfanswm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3,379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17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-15.3%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2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7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3"/>
          <p:cNvSpPr txBox="1">
            <a:spLocks/>
          </p:cNvSpPr>
          <p:nvPr/>
        </p:nvSpPr>
        <p:spPr>
          <a:xfrm>
            <a:off x="364220" y="2691095"/>
            <a:ext cx="9760661" cy="831900"/>
          </a:xfrm>
          <a:prstGeom prst="rect">
            <a:avLst/>
          </a:prstGeom>
        </p:spPr>
        <p:txBody>
          <a:bodyPr lIns="121900" tIns="121900" rIns="121900" bIns="121900" numCol="1" anchor="b" anchorCtr="0">
            <a:noAutofit/>
          </a:bodyPr>
          <a:lstStyle/>
          <a:p>
            <a:pPr marL="342900" lvl="0" indent="-342900">
              <a:defRPr/>
            </a:pPr>
            <a:r>
              <a:rPr lang="cy-GB" sz="3200">
                <a:latin typeface="Helvetica" panose="020B0604020202030204" pitchFamily="34" charset="0"/>
              </a:rPr>
              <a:t>Dysgu Ffeithiau – Cytundebau Dysgu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06D584-AB77-CE23-0A7F-C2AD6F1DEDCC}"/>
              </a:ext>
            </a:extLst>
          </p:cNvPr>
          <p:cNvSpPr txBox="1"/>
          <p:nvPr/>
        </p:nvSpPr>
        <p:spPr>
          <a:xfrm>
            <a:off x="135925" y="733056"/>
            <a:ext cx="122279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mwyn derbyn eich </a:t>
            </a:r>
            <a:r>
              <a:rPr lang="cy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LCA</a:t>
            </a:r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rhaid i chi fynychu 100% o'ch gwersi ar yr amserlen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Gellir ystyried absenoldebau awdurdodedig fel presenoldeb, gall eich ysgol/coleg ddarparu rhestr o'r rhain. Mae gan yr ysgol/coleg ddisgresiwn os ydynt yn credu nad yw'r absenoldeb yn ddilys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ydych yn sâl, gallwch hunan-ardystio am hyd at 5 diwrnod yn olynol. Ar ôl hyn, bydd angen darparu tystiolaeth fel tystysgrif feddygol.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y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ydd unrhyw absenoldebau anawdurdodedig yn arwain at beidio â thalu LCA (efallai y bydd tystiolaeth i gefnogi absenoldeb anawdurdodedig yn cael ei derbyn o fewn </a:t>
            </a:r>
            <a:r>
              <a:rPr lang="cy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wythnos (gallwch fewnbynnu'r hyn rydych chi'n meddwl sy'n amserlen dderbyniol) i'r absenoldeb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 fydd unrhyw wyliau a awdurdodir yn ystod y tymor yn gymwys i gael taliad LCA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Rhaid i chi fod yn astudio cwrs o leiaf 12 awr yr wythnos i fod yn gymwys ar gyfer LCA. Er enghraifft, os disgwylir i'r myfyriwr fod yn bresennol am 20 awr, rhaid iddo fod yn bresennol am 20 awr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y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hoffech apelio penderfyniadau cadarnhau presenoldeb, gofynnwch i’r ganolfan ddysgu am arweiniad pellach </a:t>
            </a:r>
            <a:r>
              <a:rPr lang="cy-GB" sz="2000" u="sng">
                <a:solidFill>
                  <a:srgbClr val="4678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https://www.lcservices.slc.co.uk/ema-wales/guidance/guidance-notes-for-ema-learning-centres-in-wales/record-keeping-and-appeals/appeals/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1434E-B854-945F-B5F0-3AFB35A3A066}"/>
              </a:ext>
            </a:extLst>
          </p:cNvPr>
          <p:cNvSpPr txBox="1"/>
          <p:nvPr/>
        </p:nvSpPr>
        <p:spPr>
          <a:xfrm>
            <a:off x="135925" y="148281"/>
            <a:ext cx="876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/>
              <a:t>Enghraifft o gytundeb Dysgu realistig a theg </a:t>
            </a:r>
          </a:p>
        </p:txBody>
      </p:sp>
    </p:spTree>
    <p:extLst>
      <p:ext uri="{BB962C8B-B14F-4D97-AF65-F5344CB8AC3E}">
        <p14:creationId xmlns:p14="http://schemas.microsoft.com/office/powerpoint/2010/main" val="21456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3"/>
          <p:cNvSpPr txBox="1">
            <a:spLocks/>
          </p:cNvSpPr>
          <p:nvPr/>
        </p:nvSpPr>
        <p:spPr>
          <a:xfrm>
            <a:off x="208354" y="2360083"/>
            <a:ext cx="10192946" cy="831900"/>
          </a:xfrm>
          <a:prstGeom prst="rect">
            <a:avLst/>
          </a:prstGeom>
        </p:spPr>
        <p:txBody>
          <a:bodyPr lIns="121900" tIns="121900" rIns="121900" bIns="121900" numCol="1" anchor="b" anchorCtr="0">
            <a:noAutofit/>
          </a:bodyPr>
          <a:lstStyle/>
          <a:p>
            <a:r>
              <a:rPr lang="cy-GB" sz="3200" dirty="0">
                <a:latin typeface="Helvetica" panose="020B0604020202020204" pitchFamily="34" charset="0"/>
                <a:cs typeface="Helvetica" panose="020B0604020202020204" pitchFamily="34" charset="0"/>
              </a:rPr>
              <a:t>Perfformiad BA 24/25 yn erbyn Safonau Gwasanaeth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C998AF-587F-FA39-57D8-998284C9D2AA}"/>
              </a:ext>
            </a:extLst>
          </p:cNvPr>
          <p:cNvSpPr txBox="1"/>
          <p:nvPr/>
        </p:nvSpPr>
        <p:spPr>
          <a:xfrm>
            <a:off x="433136" y="111292"/>
            <a:ext cx="402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>
                <a:cs typeface="Helvetica" panose="020B0604020202020204" pitchFamily="34" charset="0"/>
              </a:rPr>
              <a:t>Safonau Gwasanaeth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01ECCD-0543-3E70-6EAB-8675B8636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13772"/>
              </p:ext>
            </p:extLst>
          </p:nvPr>
        </p:nvGraphicFramePr>
        <p:xfrm>
          <a:off x="519764" y="1145407"/>
          <a:ext cx="11213432" cy="53385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20120">
                  <a:extLst>
                    <a:ext uri="{9D8B030D-6E8A-4147-A177-3AD203B41FA5}">
                      <a16:colId xmlns:a16="http://schemas.microsoft.com/office/drawing/2014/main" val="2067117600"/>
                    </a:ext>
                  </a:extLst>
                </a:gridCol>
                <a:gridCol w="7093312">
                  <a:extLst>
                    <a:ext uri="{9D8B030D-6E8A-4147-A177-3AD203B41FA5}">
                      <a16:colId xmlns:a16="http://schemas.microsoft.com/office/drawing/2014/main" val="1726100402"/>
                    </a:ext>
                  </a:extLst>
                </a:gridCol>
              </a:tblGrid>
              <a:tr h="469056">
                <a:tc>
                  <a:txBody>
                    <a:bodyPr/>
                    <a:lstStyle/>
                    <a:p>
                      <a:pPr algn="ctr"/>
                      <a:r>
                        <a:rPr lang="cy-GB" sz="2400">
                          <a:solidFill>
                            <a:schemeClr val="bg1"/>
                          </a:solidFill>
                        </a:rPr>
                        <a:t>Mesur Gwasanaeth</a:t>
                      </a:r>
                    </a:p>
                  </a:txBody>
                  <a:tcPr marL="68580" marR="68580" marT="34290" marB="34290" anchor="ctr">
                    <a:solidFill>
                      <a:srgbClr val="0087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>
                          <a:solidFill>
                            <a:schemeClr val="bg1"/>
                          </a:solidFill>
                        </a:rPr>
                        <a:t>Safonol</a:t>
                      </a:r>
                    </a:p>
                  </a:txBody>
                  <a:tcPr marL="68580" marR="68580" marT="34290" marB="34290" anchor="ctr">
                    <a:solidFill>
                      <a:srgbClr val="008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09747"/>
                  </a:ext>
                </a:extLst>
              </a:tr>
              <a:tr h="1390708">
                <a:tc>
                  <a:txBody>
                    <a:bodyPr/>
                    <a:lstStyle/>
                    <a:p>
                      <a:pPr algn="ctr"/>
                      <a:r>
                        <a:rPr lang="cy-GB" sz="1600" b="1">
                          <a:latin typeface="+mn-lt"/>
                        </a:rPr>
                        <a:t>Cadarnhad Cytundeb Dysgu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 b="1">
                          <a:latin typeface="+mn-lt"/>
                        </a:rPr>
                        <a:t>Myfyrwyr Newydd:</a:t>
                      </a:r>
                      <a:r>
                        <a:rPr lang="cy-GB" sz="1600" b="1" baseline="0">
                          <a:latin typeface="+mn-lt"/>
                        </a:rPr>
                        <a:t> 100% </a:t>
                      </a:r>
                      <a:r>
                        <a:rPr lang="cy-GB" sz="1600" b="1">
                          <a:latin typeface="+mn-lt"/>
                        </a:rPr>
                        <a:t>O fewn</a:t>
                      </a:r>
                      <a:r>
                        <a:rPr lang="cy-GB" sz="1600" b="1" baseline="0">
                          <a:latin typeface="+mn-lt"/>
                        </a:rPr>
                        <a:t> 10 Niwrnod Gwaith i Gais Cymeradwy (SLC yn darparu dyddiad cychwyn, 2</a:t>
                      </a:r>
                      <a:r>
                        <a:rPr lang="cy-GB" sz="1600" b="1" baseline="30000">
                          <a:latin typeface="+mn-lt"/>
                        </a:rPr>
                        <a:t>il</a:t>
                      </a:r>
                      <a:r>
                        <a:rPr lang="cy-GB" sz="1600" b="1" baseline="0">
                          <a:latin typeface="+mn-lt"/>
                        </a:rPr>
                        <a:t> ddydd Llun ym Medi)</a:t>
                      </a:r>
                    </a:p>
                    <a:p>
                      <a:pPr algn="l" rtl="0"/>
                      <a:endParaRPr lang="en-GB" sz="1600" b="1" baseline="0" dirty="0">
                        <a:latin typeface="+mn-lt"/>
                      </a:endParaRPr>
                    </a:p>
                    <a:p>
                      <a:pPr algn="ctr"/>
                      <a:r>
                        <a:rPr lang="cy-GB" sz="1600" b="1" baseline="0">
                          <a:latin typeface="+mn-lt"/>
                        </a:rPr>
                        <a:t>Myfyrwyr sy'n Dychwelyd: 100% O fewn 10 Niwrnod Gwaith o wythnos lawn gyntaf y Flwyddyn Academaidd – (SLC yn darparu dyddiad cychwyn, 2</a:t>
                      </a:r>
                      <a:r>
                        <a:rPr lang="cy-GB" sz="1600" b="1" baseline="30000">
                          <a:latin typeface="+mn-lt"/>
                        </a:rPr>
                        <a:t>il</a:t>
                      </a:r>
                      <a:r>
                        <a:rPr lang="cy-GB" sz="1600" b="1" baseline="0">
                          <a:latin typeface="+mn-lt"/>
                        </a:rPr>
                        <a:t> ddydd Llun ym Medi)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78406697"/>
                  </a:ext>
                </a:extLst>
              </a:tr>
              <a:tr h="1390708">
                <a:tc>
                  <a:txBody>
                    <a:bodyPr/>
                    <a:lstStyle/>
                    <a:p>
                      <a:pPr algn="ctr"/>
                      <a:r>
                        <a:rPr lang="cy-GB" sz="1600" b="1">
                          <a:latin typeface="+mn-lt"/>
                        </a:rPr>
                        <a:t>Cadarnhad Presenoldeb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 b="1">
                          <a:latin typeface="+mn-lt"/>
                        </a:rPr>
                        <a:t>LCA: 100% Cadarnhad</a:t>
                      </a:r>
                      <a:r>
                        <a:rPr lang="cy-GB" sz="1600" b="1" baseline="0">
                          <a:latin typeface="+mn-lt"/>
                        </a:rPr>
                        <a:t> </a:t>
                      </a:r>
                      <a:r>
                        <a:rPr lang="cy-GB" sz="1600" b="1">
                          <a:latin typeface="+mn-lt"/>
                        </a:rPr>
                        <a:t>Presenoldeb Wythnosol</a:t>
                      </a:r>
                    </a:p>
                    <a:p>
                      <a:pPr algn="l" rtl="0"/>
                      <a:endParaRPr lang="en-GB" sz="1600" b="1" dirty="0">
                        <a:latin typeface="+mn-lt"/>
                      </a:endParaRPr>
                    </a:p>
                    <a:p>
                      <a:pPr algn="ctr"/>
                      <a:r>
                        <a:rPr lang="cy-GB" sz="1600" b="1">
                          <a:latin typeface="+mn-lt"/>
                        </a:rPr>
                        <a:t>GDLlC</a:t>
                      </a:r>
                      <a:r>
                        <a:rPr lang="cy-GB" sz="1600" b="1" baseline="0">
                          <a:latin typeface="+mn-lt"/>
                        </a:rPr>
                        <a:t> AB: 50% Hyd/Chwe/Mai</a:t>
                      </a:r>
                    </a:p>
                    <a:p>
                      <a:pPr algn="ctr"/>
                      <a:r>
                        <a:rPr lang="cy-GB" sz="1600" b="1" baseline="0">
                          <a:latin typeface="+mn-lt"/>
                        </a:rPr>
                        <a:t>                  100% Rhag/Mawrth/Mehefin</a:t>
                      </a:r>
                    </a:p>
                    <a:p>
                      <a:pPr algn="l" rtl="0"/>
                      <a:endParaRPr lang="en-GB" sz="1600" b="1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99062472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 algn="ctr"/>
                      <a:r>
                        <a:rPr lang="cy-GB" sz="1600" b="1">
                          <a:latin typeface="+mn-lt"/>
                        </a:rPr>
                        <a:t>Hysbysiad</a:t>
                      </a:r>
                      <a:r>
                        <a:rPr lang="cy-GB" sz="1600" b="1" baseline="0">
                          <a:latin typeface="+mn-lt"/>
                        </a:rPr>
                        <a:t> o Newidiadau (GDLlC AB)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 b="1">
                          <a:latin typeface="+mn-lt"/>
                        </a:rPr>
                        <a:t>100% O Fewn 10 Niwrnod</a:t>
                      </a:r>
                      <a:r>
                        <a:rPr lang="cy-GB" sz="1600" b="1" baseline="0">
                          <a:latin typeface="+mn-lt"/>
                        </a:rPr>
                        <a:t> Gwaith (o pan ddigwyddodd y newid)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634654"/>
                  </a:ext>
                </a:extLst>
              </a:tr>
              <a:tr h="864049">
                <a:tc>
                  <a:txBody>
                    <a:bodyPr/>
                    <a:lstStyle/>
                    <a:p>
                      <a:pPr algn="ctr"/>
                      <a:r>
                        <a:rPr lang="cy-GB" sz="1600" b="1">
                          <a:latin typeface="+mn-lt"/>
                        </a:rPr>
                        <a:t>Dileu</a:t>
                      </a:r>
                    </a:p>
                    <a:p>
                      <a:pPr algn="ctr"/>
                      <a:r>
                        <a:rPr lang="cy-GB" sz="1600" b="1">
                          <a:latin typeface="+mn-lt"/>
                        </a:rPr>
                        <a:t>(Cytundebau</a:t>
                      </a:r>
                      <a:r>
                        <a:rPr lang="cy-GB" sz="1600" b="1" baseline="0">
                          <a:latin typeface="+mn-lt"/>
                        </a:rPr>
                        <a:t> Dysgu Dyledus)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b="1">
                          <a:latin typeface="+mn-lt"/>
                        </a:rPr>
                        <a:t>100% O Fewn 10 Niwrnod</a:t>
                      </a:r>
                      <a:r>
                        <a:rPr lang="cy-GB" sz="1600" b="1" baseline="0">
                          <a:latin typeface="+mn-lt"/>
                        </a:rPr>
                        <a:t> Gwaith i Gais a Gymeradwywyd erbyn wythnos lawn gyntaf Blwyddyn Academaidd</a:t>
                      </a:r>
                    </a:p>
                    <a:p>
                      <a:pPr algn="l" rtl="0"/>
                      <a:endParaRPr lang="en-GB" sz="1600" b="1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72322286"/>
                  </a:ext>
                </a:extLst>
              </a:tr>
              <a:tr h="60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b="1">
                          <a:latin typeface="+mn-lt"/>
                        </a:rPr>
                        <a:t>Tynnu'n ôl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b="1">
                          <a:latin typeface="+mn-lt"/>
                        </a:rPr>
                        <a:t>100% o fewn 30 Niwrnod Gwaith</a:t>
                      </a:r>
                    </a:p>
                    <a:p>
                      <a:pPr algn="l" rtl="0"/>
                      <a:endParaRPr lang="en-GB" sz="1600" b="1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4821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23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17B9-4AE9-D268-635B-9105865EBFFC}"/>
              </a:ext>
            </a:extLst>
          </p:cNvPr>
          <p:cNvSpPr txBox="1">
            <a:spLocks/>
          </p:cNvSpPr>
          <p:nvPr/>
        </p:nvSpPr>
        <p:spPr>
          <a:xfrm>
            <a:off x="-585937" y="105878"/>
            <a:ext cx="11103938" cy="7336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 dirty="0">
                <a:latin typeface="+mn-lt"/>
                <a:cs typeface="Helvetica" panose="020B0604020202020204" pitchFamily="34" charset="0"/>
              </a:rPr>
              <a:t>Cadarnhau Cytundebau Dysgu a Phresenoldeb GDLlC </a:t>
            </a:r>
            <a:br>
              <a:rPr lang="cy-GB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cy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3416-323F-112E-9AD7-76F6A0F99FAC}"/>
              </a:ext>
            </a:extLst>
          </p:cNvPr>
          <p:cNvSpPr txBox="1">
            <a:spLocks/>
          </p:cNvSpPr>
          <p:nvPr/>
        </p:nvSpPr>
        <p:spPr>
          <a:xfrm>
            <a:off x="89313" y="839501"/>
            <a:ext cx="11717079" cy="2199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3613">
              <a:buFont typeface="Arial" pitchFamily="34" charset="0"/>
              <a:buNone/>
            </a:pPr>
            <a:r>
              <a:rPr lang="cy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Myfyrwyr Newydd: 		</a:t>
            </a:r>
            <a:r>
              <a:rPr lang="cy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o fewn 10 diwrnod gwaith i gais a gymeradwywyd </a:t>
            </a:r>
            <a:br>
              <a:rPr lang="cy-GB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y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Myfyrwyr sy'n Dychwelyd: </a:t>
            </a:r>
            <a:r>
              <a:rPr lang="cy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o fewn 10 diwrnod gwaith o wythnos lawn gyntaf y </a:t>
            </a:r>
            <a:r>
              <a:rPr lang="cy-GB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			</a:t>
            </a:r>
            <a:r>
              <a:rPr lang="cy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flwyddyn academaidd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A7A464-BA1C-B479-6C63-2EAB654A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64762"/>
              </p:ext>
            </p:extLst>
          </p:nvPr>
        </p:nvGraphicFramePr>
        <p:xfrm>
          <a:off x="3051811" y="1679715"/>
          <a:ext cx="8889943" cy="1205662"/>
        </p:xfrm>
        <a:graphic>
          <a:graphicData uri="http://schemas.openxmlformats.org/drawingml/2006/table">
            <a:tbl>
              <a:tblPr/>
              <a:tblGrid>
                <a:gridCol w="2937509">
                  <a:extLst>
                    <a:ext uri="{9D8B030D-6E8A-4147-A177-3AD203B41FA5}">
                      <a16:colId xmlns:a16="http://schemas.microsoft.com/office/drawing/2014/main" val="302610580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820442259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692104554"/>
                    </a:ext>
                  </a:extLst>
                </a:gridCol>
                <a:gridCol w="1551884">
                  <a:extLst>
                    <a:ext uri="{9D8B030D-6E8A-4147-A177-3AD203B41FA5}">
                      <a16:colId xmlns:a16="http://schemas.microsoft.com/office/drawing/2014/main" val="2396459637"/>
                    </a:ext>
                  </a:extLst>
                </a:gridCol>
              </a:tblGrid>
              <a:tr h="425310">
                <a:tc>
                  <a:txBody>
                    <a:bodyPr/>
                    <a:lstStyle/>
                    <a:p>
                      <a:pPr algn="l" rtl="0" fontAlgn="b"/>
                      <a:r>
                        <a:rPr lang="cy-GB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22/23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23/24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24/25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65099"/>
                  </a:ext>
                </a:extLst>
              </a:tr>
              <a:tr h="780352"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Diwrnodau Cyfartalog Cytundeb Dysgu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357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F50FC5-063F-2837-D018-9D69D9294066}"/>
              </a:ext>
            </a:extLst>
          </p:cNvPr>
          <p:cNvSpPr txBox="1"/>
          <p:nvPr/>
        </p:nvSpPr>
        <p:spPr>
          <a:xfrm>
            <a:off x="89313" y="3725591"/>
            <a:ext cx="10240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cy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Presenoldeb GDLlC AB: </a:t>
            </a:r>
            <a:r>
              <a:rPr lang="cy-GB" sz="18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cy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 Hyd/Chwe/Mai (canol tymor)</a:t>
            </a:r>
          </a:p>
          <a:p>
            <a:pPr marL="0" indent="0" algn="l">
              <a:buNone/>
            </a:pPr>
            <a:r>
              <a:rPr lang="cy-GB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			</a:t>
            </a:r>
            <a:r>
              <a:rPr lang="cy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Rhag/Mawrth/Mehefin (diwedd tymor)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69DA8B-5033-FB91-03B6-D88160ED0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27773"/>
              </p:ext>
            </p:extLst>
          </p:nvPr>
        </p:nvGraphicFramePr>
        <p:xfrm>
          <a:off x="801314" y="4725476"/>
          <a:ext cx="11140440" cy="1774298"/>
        </p:xfrm>
        <a:graphic>
          <a:graphicData uri="http://schemas.openxmlformats.org/drawingml/2006/table">
            <a:tbl>
              <a:tblPr/>
              <a:tblGrid>
                <a:gridCol w="3048590">
                  <a:extLst>
                    <a:ext uri="{9D8B030D-6E8A-4147-A177-3AD203B41FA5}">
                      <a16:colId xmlns:a16="http://schemas.microsoft.com/office/drawing/2014/main" val="1524905779"/>
                    </a:ext>
                  </a:extLst>
                </a:gridCol>
                <a:gridCol w="2668279">
                  <a:extLst>
                    <a:ext uri="{9D8B030D-6E8A-4147-A177-3AD203B41FA5}">
                      <a16:colId xmlns:a16="http://schemas.microsoft.com/office/drawing/2014/main" val="3441915781"/>
                    </a:ext>
                  </a:extLst>
                </a:gridCol>
                <a:gridCol w="1827089">
                  <a:extLst>
                    <a:ext uri="{9D8B030D-6E8A-4147-A177-3AD203B41FA5}">
                      <a16:colId xmlns:a16="http://schemas.microsoft.com/office/drawing/2014/main" val="1993171948"/>
                    </a:ext>
                  </a:extLst>
                </a:gridCol>
                <a:gridCol w="3596482">
                  <a:extLst>
                    <a:ext uri="{9D8B030D-6E8A-4147-A177-3AD203B41FA5}">
                      <a16:colId xmlns:a16="http://schemas.microsoft.com/office/drawing/2014/main" val="2921004621"/>
                    </a:ext>
                  </a:extLst>
                </a:gridCol>
              </a:tblGrid>
              <a:tr h="449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Dyddiad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23/24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24/25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Nodiadau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30337"/>
                  </a:ext>
                </a:extLst>
              </a:tr>
              <a:tr h="437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Hyd (canol tymor)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86.5%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95.1%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Gofyniad 50%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948077"/>
                  </a:ext>
                </a:extLst>
              </a:tr>
              <a:tr h="437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Rhag (diwedd tymor)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95.6%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97.3%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20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Gofyniad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17466"/>
                  </a:ext>
                </a:extLst>
              </a:tr>
              <a:tr h="449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Chwe (canol tymor)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95.7%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0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86.8%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Gofyniad 50%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29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446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17B9-4AE9-D268-635B-9105865EBFFC}"/>
              </a:ext>
            </a:extLst>
          </p:cNvPr>
          <p:cNvSpPr txBox="1">
            <a:spLocks/>
          </p:cNvSpPr>
          <p:nvPr/>
        </p:nvSpPr>
        <p:spPr>
          <a:xfrm>
            <a:off x="-480059" y="136505"/>
            <a:ext cx="10696610" cy="8117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>
                <a:latin typeface="+mn-lt"/>
                <a:cs typeface="Helvetica" panose="020B0604020202020204" pitchFamily="34" charset="0"/>
              </a:rPr>
              <a:t>Cadarnhau Cytundebau Dysgu a Phresenoldeb LCA </a:t>
            </a:r>
            <a:br>
              <a:rPr lang="cy-GB" sz="3200" b="1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cy-GB" sz="32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3416-323F-112E-9AD7-76F6A0F99FAC}"/>
              </a:ext>
            </a:extLst>
          </p:cNvPr>
          <p:cNvSpPr txBox="1">
            <a:spLocks/>
          </p:cNvSpPr>
          <p:nvPr/>
        </p:nvSpPr>
        <p:spPr>
          <a:xfrm>
            <a:off x="135033" y="1012295"/>
            <a:ext cx="11717079" cy="2199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98525">
              <a:buFont typeface="Arial" pitchFamily="34" charset="0"/>
              <a:buNone/>
              <a:tabLst>
                <a:tab pos="2328863" algn="l"/>
              </a:tabLst>
            </a:pPr>
            <a:r>
              <a:rPr lang="cy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Myfyrwyr Newydd: 	</a:t>
            </a:r>
            <a:r>
              <a:rPr lang="cy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o fewn 10 Diwrnod Gwaith i Gymeradwyo Cais</a:t>
            </a:r>
            <a:br>
              <a:rPr lang="cy-GB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y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Myfyrwyr sy'n Dychwelyd: </a:t>
            </a:r>
            <a:r>
              <a:rPr lang="cy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o fewn 10 Diwrnod Gwaith o wythnos lawn gyntaf 	y Flwyddyn Academaidd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A7A464-BA1C-B479-6C63-2EAB654A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34535"/>
              </p:ext>
            </p:extLst>
          </p:nvPr>
        </p:nvGraphicFramePr>
        <p:xfrm>
          <a:off x="4477902" y="1952083"/>
          <a:ext cx="7134643" cy="1095154"/>
        </p:xfrm>
        <a:graphic>
          <a:graphicData uri="http://schemas.openxmlformats.org/drawingml/2006/table">
            <a:tbl>
              <a:tblPr/>
              <a:tblGrid>
                <a:gridCol w="1660426">
                  <a:extLst>
                    <a:ext uri="{9D8B030D-6E8A-4147-A177-3AD203B41FA5}">
                      <a16:colId xmlns:a16="http://schemas.microsoft.com/office/drawing/2014/main" val="3026105801"/>
                    </a:ext>
                  </a:extLst>
                </a:gridCol>
                <a:gridCol w="2153365">
                  <a:extLst>
                    <a:ext uri="{9D8B030D-6E8A-4147-A177-3AD203B41FA5}">
                      <a16:colId xmlns:a16="http://schemas.microsoft.com/office/drawing/2014/main" val="820442259"/>
                    </a:ext>
                  </a:extLst>
                </a:gridCol>
                <a:gridCol w="1660426">
                  <a:extLst>
                    <a:ext uri="{9D8B030D-6E8A-4147-A177-3AD203B41FA5}">
                      <a16:colId xmlns:a16="http://schemas.microsoft.com/office/drawing/2014/main" val="692104554"/>
                    </a:ext>
                  </a:extLst>
                </a:gridCol>
                <a:gridCol w="1660426">
                  <a:extLst>
                    <a:ext uri="{9D8B030D-6E8A-4147-A177-3AD203B41FA5}">
                      <a16:colId xmlns:a16="http://schemas.microsoft.com/office/drawing/2014/main" val="2396459637"/>
                    </a:ext>
                  </a:extLst>
                </a:gridCol>
              </a:tblGrid>
              <a:tr h="314802">
                <a:tc>
                  <a:txBody>
                    <a:bodyPr/>
                    <a:lstStyle/>
                    <a:p>
                      <a:pPr algn="l" rtl="0" fontAlgn="b"/>
                      <a:r>
                        <a:rPr lang="cy-GB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22/23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23/24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24/25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65099"/>
                  </a:ext>
                </a:extLst>
              </a:tr>
              <a:tr h="780352"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Cyfartaledd Dyddiau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357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C5AB21-22A2-39D6-33B8-BCB95B4035DC}"/>
              </a:ext>
            </a:extLst>
          </p:cNvPr>
          <p:cNvSpPr txBox="1"/>
          <p:nvPr/>
        </p:nvSpPr>
        <p:spPr>
          <a:xfrm>
            <a:off x="135033" y="3224329"/>
            <a:ext cx="9157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cy-GB" sz="2400" b="1">
                <a:latin typeface="Helvetica" panose="020B0604020202020204" pitchFamily="34" charset="0"/>
                <a:cs typeface="Helvetica" panose="020B0604020202020204" pitchFamily="34" charset="0"/>
              </a:rPr>
              <a:t>LCA</a:t>
            </a:r>
            <a:r>
              <a:rPr lang="cy-GB" sz="2400">
                <a:latin typeface="Helvetica" panose="020B0604020202020204" pitchFamily="34" charset="0"/>
                <a:cs typeface="Helvetica" panose="020B0604020202020204" pitchFamily="34" charset="0"/>
              </a:rPr>
              <a:t>:	</a:t>
            </a:r>
            <a:r>
              <a:rPr lang="cy-GB" sz="240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o gadarnhad presenoldeb yn ofynnol yr wythnos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7ACD10-8374-C2B3-5C0F-0E47E4D38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96359"/>
              </p:ext>
            </p:extLst>
          </p:nvPr>
        </p:nvGraphicFramePr>
        <p:xfrm>
          <a:off x="319330" y="3738502"/>
          <a:ext cx="5674242" cy="1334791"/>
        </p:xfrm>
        <a:graphic>
          <a:graphicData uri="http://schemas.openxmlformats.org/drawingml/2006/table">
            <a:tbl>
              <a:tblPr/>
              <a:tblGrid>
                <a:gridCol w="1891414">
                  <a:extLst>
                    <a:ext uri="{9D8B030D-6E8A-4147-A177-3AD203B41FA5}">
                      <a16:colId xmlns:a16="http://schemas.microsoft.com/office/drawing/2014/main" val="584622221"/>
                    </a:ext>
                  </a:extLst>
                </a:gridCol>
                <a:gridCol w="1891414">
                  <a:extLst>
                    <a:ext uri="{9D8B030D-6E8A-4147-A177-3AD203B41FA5}">
                      <a16:colId xmlns:a16="http://schemas.microsoft.com/office/drawing/2014/main" val="896444350"/>
                    </a:ext>
                  </a:extLst>
                </a:gridCol>
                <a:gridCol w="1891414">
                  <a:extLst>
                    <a:ext uri="{9D8B030D-6E8A-4147-A177-3AD203B41FA5}">
                      <a16:colId xmlns:a16="http://schemas.microsoft.com/office/drawing/2014/main" val="3612050143"/>
                    </a:ext>
                  </a:extLst>
                </a:gridCol>
              </a:tblGrid>
              <a:tr h="383684"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23/24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24/25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9135"/>
                  </a:ext>
                </a:extLst>
              </a:tr>
              <a:tr h="951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LCA</a:t>
                      </a:r>
                      <a:r>
                        <a:rPr lang="cy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y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Wythnos taliadau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97.2%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98.8%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7926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8E7031-AD53-A677-CBDD-21ACF0244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38254"/>
              </p:ext>
            </p:extLst>
          </p:nvPr>
        </p:nvGraphicFramePr>
        <p:xfrm>
          <a:off x="319330" y="5178309"/>
          <a:ext cx="5674242" cy="1334791"/>
        </p:xfrm>
        <a:graphic>
          <a:graphicData uri="http://schemas.openxmlformats.org/drawingml/2006/table">
            <a:tbl>
              <a:tblPr/>
              <a:tblGrid>
                <a:gridCol w="1891414">
                  <a:extLst>
                    <a:ext uri="{9D8B030D-6E8A-4147-A177-3AD203B41FA5}">
                      <a16:colId xmlns:a16="http://schemas.microsoft.com/office/drawing/2014/main" val="584622221"/>
                    </a:ext>
                  </a:extLst>
                </a:gridCol>
                <a:gridCol w="1891414">
                  <a:extLst>
                    <a:ext uri="{9D8B030D-6E8A-4147-A177-3AD203B41FA5}">
                      <a16:colId xmlns:a16="http://schemas.microsoft.com/office/drawing/2014/main" val="896444350"/>
                    </a:ext>
                  </a:extLst>
                </a:gridCol>
                <a:gridCol w="1891414">
                  <a:extLst>
                    <a:ext uri="{9D8B030D-6E8A-4147-A177-3AD203B41FA5}">
                      <a16:colId xmlns:a16="http://schemas.microsoft.com/office/drawing/2014/main" val="3612050143"/>
                    </a:ext>
                  </a:extLst>
                </a:gridCol>
              </a:tblGrid>
              <a:tr h="383684"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23/24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y-GB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24/25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9135"/>
                  </a:ext>
                </a:extLst>
              </a:tr>
              <a:tr h="951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Wythnos heb daliadau </a:t>
                      </a:r>
                      <a:r>
                        <a:rPr lang="cy-GB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LCA</a:t>
                      </a:r>
                      <a:endParaRPr lang="cy-GB" sz="20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94.1%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y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97.3%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792648"/>
                  </a:ext>
                </a:extLst>
              </a:tr>
            </a:tbl>
          </a:graphicData>
        </a:graphic>
      </p:graphicFrame>
      <p:pic>
        <p:nvPicPr>
          <p:cNvPr id="11" name="Picture 4" descr="Cydymffurfiaeth yn erbyn Rheoli Risg: Beth sy'n ...">
            <a:extLst>
              <a:ext uri="{FF2B5EF4-FFF2-40B4-BE49-F238E27FC236}">
                <a16:creationId xmlns:a16="http://schemas.microsoft.com/office/drawing/2014/main" id="{0665AF83-58A1-D4B9-676D-B96C1C55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87025"/>
            <a:ext cx="3439859" cy="24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44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6CCC5-09DB-3980-B0BA-24BD313C5CF3}"/>
              </a:ext>
            </a:extLst>
          </p:cNvPr>
          <p:cNvSpPr txBox="1"/>
          <p:nvPr/>
        </p:nvSpPr>
        <p:spPr>
          <a:xfrm>
            <a:off x="587141" y="1251284"/>
            <a:ext cx="10356783" cy="6934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Dolen </a:t>
            </a:r>
            <a:r>
              <a:rPr lang="cy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Mae gennym un neu ddau o ddolenni y mae defnyddwyr yn eu defnyddio ar hyn o bryd i gael mynediad i'r Porth LC. Mae un o'r dolenni hyn yn hen ddolen y byddwn yn stopio ei defnyddio ar </a:t>
            </a:r>
            <a:r>
              <a:rPr lang="cy-GB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Ebrill 1af</a:t>
            </a:r>
            <a:r>
              <a:rPr lang="cy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</a:t>
            </a:r>
            <a:r>
              <a:rPr lang="cy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 </a:t>
            </a:r>
            <a:r>
              <a:rPr lang="cy-GB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ddolen y dylai pawb fod yn ei defnyddio yw </a:t>
            </a:r>
            <a:r>
              <a:rPr lang="cy-GB" sz="1800" b="1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https://www.lcservices.slc.co.uk/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Gwiriad sampl </a:t>
            </a:r>
            <a:r>
              <a:rPr lang="cy-GB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Bydd gwiriad sampl yr haf yn dod i ben ac yn lle hynny mae'n cael ei ddisodli gan wiriad incwm cartref ar gyfer pob myfyriwr. Bydd 2 ganlyniad.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Mae </a:t>
            </a:r>
            <a:r>
              <a:rPr lang="cy-GB" sz="1800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gwiriad CThEF yn cadw incwm y cartref o dan y trothwy incwm y cartref, yna bydd y cais yn symud ymlaen yn awtomatig i Cymeradwywyd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Mae</a:t>
            </a:r>
            <a:r>
              <a:rPr lang="cy-GB" sz="1800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gwiriad CThEF yn symud incwm y cartref uwchlaw’r trothwy incwm cartref, yna bydd y cais yn symud ymlaen yn awtomatig i Dystiolaeth Ar Goll a bydd cais am ddogfennaeth incwm ffisegol yn cael ei anfon.  Mae hyn yn dilyn y llwybr eithriad VHI presennol ar gyfer cwsmeriaid newydd.  Nid oes unrhyw gwsmeriaid yn cael eu gwrthod yn awtomatig heb fynd i ME yn gyntaf.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Bydd y gwiriad sampl dibyniaeth a gynhelir ym mis Tachwedd yn dal i fod yn ei le ar gyfer LCA a GDLlC.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y-GB"/>
              <a:t>Diweddariad gwiriad enghreifftiol, HODS, URL ar gyfer mewngofnodi, hen un yn cael ei analluogi.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BF3E5-B266-120E-FA6D-922A14B8CD90}"/>
              </a:ext>
            </a:extLst>
          </p:cNvPr>
          <p:cNvSpPr txBox="1"/>
          <p:nvPr/>
        </p:nvSpPr>
        <p:spPr>
          <a:xfrm>
            <a:off x="254468" y="96254"/>
            <a:ext cx="599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/>
              <a:t>Diweddariadau pwysig </a:t>
            </a:r>
          </a:p>
        </p:txBody>
      </p:sp>
    </p:spTree>
    <p:extLst>
      <p:ext uri="{BB962C8B-B14F-4D97-AF65-F5344CB8AC3E}">
        <p14:creationId xmlns:p14="http://schemas.microsoft.com/office/powerpoint/2010/main" val="358366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55860-0D2E-C7EC-ABBE-8F41587E9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DB09-7367-D84B-B31F-263A8D02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latin typeface="Helvetica" panose="020B0604020202020204"/>
                <a:cs typeface="Helvetica" panose="020B0604020202020204"/>
              </a:rPr>
              <a:t>Drosodd i chi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35874-3167-7DE3-BCAD-074E65AE4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332" y="1621573"/>
            <a:ext cx="10270706" cy="4657725"/>
          </a:xfrm>
        </p:spPr>
        <p:txBody>
          <a:bodyPr/>
          <a:lstStyle/>
          <a:p>
            <a:endParaRPr lang="en-GB" sz="2000" dirty="0">
              <a:effectLst/>
              <a:ea typeface="Calibri" panose="020F0502020204030204" pitchFamily="34" charset="0"/>
              <a:cs typeface="Helvetica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2000">
                <a:effectLst/>
                <a:ea typeface="Calibri" panose="020F0502020204030204" pitchFamily="34" charset="0"/>
                <a:cs typeface="Helvetica" panose="020B0604020202020204"/>
              </a:rPr>
              <a:t>Cyfrannu at welliant parhaus – porth, canllawiau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effectLst/>
              <a:ea typeface="Calibri" panose="020F0502020204030204" pitchFamily="34" charset="0"/>
              <a:cs typeface="Helvetica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2000">
                <a:effectLst/>
                <a:ea typeface="Calibri" panose="020F0502020204030204" pitchFamily="34" charset="0"/>
                <a:cs typeface="Helvetica" panose="020B0604020202020204"/>
              </a:rPr>
              <a:t>Canolbwyntio ar gywirdeb ac amseroldeb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effectLst/>
              <a:ea typeface="Calibri" panose="020F0502020204030204" pitchFamily="34" charset="0"/>
              <a:cs typeface="Helvetica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2000">
                <a:effectLst/>
                <a:ea typeface="Calibri" panose="020F0502020204030204" pitchFamily="34" charset="0"/>
                <a:cs typeface="Helvetica" panose="020B0604020202020204"/>
              </a:rPr>
              <a:t>Lleihau amserlenni tynnu'n </a:t>
            </a:r>
            <a:r>
              <a:rPr lang="cy-GB" sz="2000">
                <a:ea typeface="Calibri" panose="020F0502020204030204" pitchFamily="34" charset="0"/>
                <a:cs typeface="Helvetica" panose="020B0604020202020204"/>
              </a:rPr>
              <a:t>ôl GDLlC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ea typeface="Calibri" panose="020F0502020204030204" pitchFamily="34" charset="0"/>
              <a:cs typeface="Helvetica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y-GB" sz="2000">
                <a:effectLst/>
                <a:ea typeface="Calibri" panose="020F0502020204030204" pitchFamily="34" charset="0"/>
                <a:cs typeface="Helvetica" panose="020B0604020202020204"/>
              </a:rPr>
              <a:t>Cysylltwch â’ch Rheolwr Cyfrif AB os oes angen rhagor o wybodaeth arnoch ar y manylion cyswllt yn y cyflwyniad hwn neu os oes angen diweddariad arnoch ar berfformiad neu hyfforddiant pwrpasol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719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272768" y="6662101"/>
            <a:ext cx="2844800" cy="164000"/>
          </a:xfrm>
        </p:spPr>
        <p:txBody>
          <a:bodyPr numCol="1"/>
          <a:lstStyle/>
          <a:p>
            <a:pPr algn="r">
              <a:buSzPct val="25000"/>
            </a:pPr>
            <a:fld id="{00000000-1234-1234-1234-123412341234}" type="slidenum">
              <a:rPr lang="en" altLang="en" sz="1067">
                <a:solidFill>
                  <a:srgbClr val="000000"/>
                </a:solidFill>
              </a:rPr>
              <a:pPr algn="r">
                <a:buSzPct val="25000"/>
              </a:pPr>
              <a:t>29</a:t>
            </a:fld>
            <a:endParaRPr lang="en" altLang="en" sz="1067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9097543-E1FE-D027-363B-1D18F06B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85" y="3196288"/>
            <a:ext cx="6192128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y-GB" sz="2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Rheolwr Cyfrif FE</a:t>
            </a:r>
          </a:p>
          <a:p>
            <a:pPr>
              <a:spcBef>
                <a:spcPct val="20000"/>
              </a:spcBef>
            </a:pPr>
            <a:r>
              <a:rPr lang="cy-GB" sz="2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Kay_Vizard-Kotkowicz@slc.co.uk</a:t>
            </a:r>
          </a:p>
          <a:p>
            <a:pPr>
              <a:spcBef>
                <a:spcPct val="20000"/>
              </a:spcBef>
            </a:pPr>
            <a:r>
              <a:rPr lang="cy-GB" sz="25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0776 9165135</a:t>
            </a:r>
          </a:p>
          <a:p>
            <a:pPr>
              <a:spcBef>
                <a:spcPct val="20000"/>
              </a:spcBef>
            </a:pPr>
            <a:endParaRPr lang="en-GB" altLang="en-US" sz="25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y-GB" sz="2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Desg Gymorth </a:t>
            </a:r>
            <a:r>
              <a:rPr lang="cy-GB" sz="25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PS</a:t>
            </a:r>
            <a:endParaRPr lang="cy-GB" sz="25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y-GB" sz="2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EMAINFO@slc.co.uk</a:t>
            </a:r>
          </a:p>
          <a:p>
            <a:pPr>
              <a:spcBef>
                <a:spcPct val="20000"/>
              </a:spcBef>
              <a:buFont typeface="Wingdings" pitchFamily="2" charset="2"/>
              <a:buChar char="("/>
            </a:pPr>
            <a:r>
              <a:rPr lang="cy-GB" sz="2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  0300 200 7089 (Dewiswch opsiwn 5) </a:t>
            </a:r>
          </a:p>
        </p:txBody>
      </p:sp>
      <p:pic>
        <p:nvPicPr>
          <p:cNvPr id="14" name="Picture 13" descr="Llun agos o eiriau  Disgrifiad wedi'i gynhyrchu'n awtomatig">
            <a:extLst>
              <a:ext uri="{FF2B5EF4-FFF2-40B4-BE49-F238E27FC236}">
                <a16:creationId xmlns:a16="http://schemas.microsoft.com/office/drawing/2014/main" id="{40009638-727D-4330-17DA-CD1DD4656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98781" y="1930818"/>
            <a:ext cx="5556917" cy="3802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C2DFA2-856C-110E-AA7E-2632FDD8D916}"/>
              </a:ext>
            </a:extLst>
          </p:cNvPr>
          <p:cNvSpPr txBox="1"/>
          <p:nvPr/>
        </p:nvSpPr>
        <p:spPr>
          <a:xfrm>
            <a:off x="9516140" y="8442695"/>
            <a:ext cx="20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00">
                <a:hlinkClick r:id="rId6" tooltip="https://foto.wuestenigel.com/text-thank-you-on-green-grass-background/"/>
              </a:rPr>
              <a:t>Mae’r Llun yma</a:t>
            </a:r>
            <a:r>
              <a:rPr lang="cy-GB" sz="900"/>
              <a:t> gan Awdur Anhysbys wedi ei drwyddedu dan </a:t>
            </a:r>
            <a:r>
              <a:rPr lang="cy-GB" sz="900">
                <a:hlinkClick r:id="rId7" tooltip="https://creativecommons.org/licenses/by/3.0/"/>
              </a:rPr>
              <a:t>CC BY</a:t>
            </a:r>
          </a:p>
        </p:txBody>
      </p:sp>
    </p:spTree>
    <p:extLst>
      <p:ext uri="{BB962C8B-B14F-4D97-AF65-F5344CB8AC3E}">
        <p14:creationId xmlns:p14="http://schemas.microsoft.com/office/powerpoint/2010/main" val="393029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D5DC787-A941-77A2-461C-754DA498B5B4}"/>
              </a:ext>
            </a:extLst>
          </p:cNvPr>
          <p:cNvSpPr txBox="1">
            <a:spLocks/>
          </p:cNvSpPr>
          <p:nvPr/>
        </p:nvSpPr>
        <p:spPr>
          <a:xfrm>
            <a:off x="-1528612" y="127504"/>
            <a:ext cx="6884975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1">
                <a:latin typeface="+mn-lt"/>
                <a:cs typeface="Helvetica" panose="020B0604020202020204" pitchFamily="34" charset="0"/>
              </a:rPr>
              <a:t>Cwestiynau Cyffredin </a:t>
            </a:r>
            <a:r>
              <a:rPr lang="cy-GB" sz="3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4" name="Picture 2" descr="Cwestiynau Uniongyrchol ac Anuniongyrchol yn Saesneg - Espresso English">
            <a:extLst>
              <a:ext uri="{FF2B5EF4-FFF2-40B4-BE49-F238E27FC236}">
                <a16:creationId xmlns:a16="http://schemas.microsoft.com/office/drawing/2014/main" id="{40C80419-A47C-5612-A0B7-6370A4431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b="6015"/>
          <a:stretch/>
        </p:blipFill>
        <p:spPr bwMode="auto">
          <a:xfrm>
            <a:off x="9543393" y="1943430"/>
            <a:ext cx="2648607" cy="344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7BDBA-E886-FB15-9F3F-A458CFC5B73B}"/>
              </a:ext>
            </a:extLst>
          </p:cNvPr>
          <p:cNvSpPr txBox="1"/>
          <p:nvPr/>
        </p:nvSpPr>
        <p:spPr>
          <a:xfrm flipH="1">
            <a:off x="104516" y="647308"/>
            <a:ext cx="932070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cy-GB" sz="20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y-GB" b="1" dirty="0">
                <a:latin typeface="Helvetica" panose="020B0604020202020204" pitchFamily="34" charset="0"/>
                <a:cs typeface="Helvetica" panose="020B0604020202020204" pitchFamily="34" charset="0"/>
              </a:rPr>
              <a:t>C) Ble galla i ddod o hyd i'r canllaw gwybodaeth talu?</a:t>
            </a:r>
          </a:p>
          <a:p>
            <a:pPr marL="342900" indent="-342900">
              <a:buAutoNum type="alphaUcParenR"/>
            </a:pPr>
            <a:r>
              <a:rPr lang="cy-GB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 y porth yn yr adran lawrlwythiadau – ac ar wefan yr </a:t>
            </a:r>
            <a:r>
              <a:rPr lang="cy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LC</a:t>
            </a:r>
            <a:r>
              <a:rPr lang="cy-GB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y-GB" b="1" dirty="0">
                <a:latin typeface="Helvetica" panose="020B0604020202020204" pitchFamily="34" charset="0"/>
                <a:cs typeface="Helvetica" panose="020B0604020202020204" pitchFamily="34" charset="0"/>
              </a:rPr>
              <a:t>C) O dan ba amgylchiadau ddylwn i ddefnyddio tynnu, stopio, atal?</a:t>
            </a:r>
          </a:p>
          <a:p>
            <a:pPr marL="342900" indent="-342900">
              <a:buAutoNum type="alphaUcParenR"/>
            </a:pPr>
            <a:r>
              <a:rPr lang="cy-GB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Tynnu – Pan nad yw myfyriwr wedi llofnodi cytundeb dysgu, gohiriad yw pan fydd wedi llofnodi CD a bod gennych salwch hirdymor/</a:t>
            </a:r>
            <a:r>
              <a:rPr lang="cy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AWOL</a:t>
            </a:r>
            <a:r>
              <a:rPr lang="cy-GB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Stopio yw pan fydd wedi llofnodi CD ac wedi penderfynu tynnu’n ôl – </a:t>
            </a:r>
            <a:r>
              <a:rPr lang="cy-GB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Nid yw dileu bellach yn opsiwn unwaith y bydd CD wedi’i lofnodi.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71463" indent="-271463"/>
            <a:r>
              <a:rPr lang="cy-GB" b="1" dirty="0">
                <a:latin typeface="Helvetica" panose="020B0604020202020204" pitchFamily="34" charset="0"/>
                <a:cs typeface="Helvetica" panose="020B0604020202020204" pitchFamily="34" charset="0"/>
              </a:rPr>
              <a:t>C) Ar ôl sawl diwrnod ddylem dynnu myfyriwr oddi ar y Porth </a:t>
            </a:r>
            <a:r>
              <a:rPr lang="cy-GB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LC</a:t>
            </a:r>
            <a:r>
              <a:rPr lang="cy-GB" b="1" dirty="0">
                <a:latin typeface="Helvetica" panose="020B0604020202020204" pitchFamily="34" charset="0"/>
                <a:cs typeface="Helvetica" panose="020B0604020202020204" pitchFamily="34" charset="0"/>
              </a:rPr>
              <a:t> os nad yw wedi llofnodi cytundeb dysgu eto?</a:t>
            </a:r>
          </a:p>
          <a:p>
            <a:pPr marL="342900" indent="-342900">
              <a:buFontTx/>
              <a:buAutoNum type="alphaUcParenR"/>
            </a:pPr>
            <a:r>
              <a:rPr lang="cy-GB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Dylech ddileu unrhyw fyfyrwyr nad ydynt wedi llofnodi cytundeb dysgu o fewn 10 diwrnod gwaith. Mae hyn yn sicrhau nad yw myfyrwyr nad ydynt wedi dychwelyd i astudio ar eich porth mwyach a bydd hefyd yn helpu diogelu safon eich gwasanaeth o gael cytundebau dysgu wedi’u llofnodi o fewn 10 niwrnod gwaith.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7188" indent="-357188"/>
            <a:r>
              <a:rPr lang="cy-GB" b="1" dirty="0">
                <a:latin typeface="Helvetica" panose="020B0604020202020204" pitchFamily="34" charset="0"/>
                <a:cs typeface="Helvetica" panose="020B0604020202020204" pitchFamily="34" charset="0"/>
              </a:rPr>
              <a:t>C) Os bydd myfyriwr i ffwrdd yn sâl, am ba mor hir y gallwn barhau i dalu ei </a:t>
            </a:r>
            <a:r>
              <a:rPr lang="cy-GB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LCA</a:t>
            </a:r>
            <a:r>
              <a:rPr lang="cy-GB" b="1" dirty="0">
                <a:latin typeface="Helvetica" panose="020B0604020202020204" pitchFamily="34" charset="0"/>
                <a:cs typeface="Helvetica" panose="020B0604020202020204" pitchFamily="34" charset="0"/>
              </a:rPr>
              <a:t> iddo?</a:t>
            </a:r>
          </a:p>
          <a:p>
            <a:pPr marL="271463" indent="-271463"/>
            <a:r>
              <a:rPr lang="cy-GB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A) 3 wythnos, gyda thystiolaeth yn ofynnol ar ôl 5 diwrnod. Dylid adolygu hyn ar ôl 3 wythnos i benderfynu a yw'n salwch hirdymor.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299C-4AE3-6092-29B1-41CB3415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3">
            <a:extLst>
              <a:ext uri="{FF2B5EF4-FFF2-40B4-BE49-F238E27FC236}">
                <a16:creationId xmlns:a16="http://schemas.microsoft.com/office/drawing/2014/main" id="{ADF61160-2C41-E58C-8A86-FC2879E1D252}"/>
              </a:ext>
            </a:extLst>
          </p:cNvPr>
          <p:cNvSpPr txBox="1">
            <a:spLocks/>
          </p:cNvSpPr>
          <p:nvPr/>
        </p:nvSpPr>
        <p:spPr>
          <a:xfrm>
            <a:off x="204702" y="2719983"/>
            <a:ext cx="9760661" cy="831900"/>
          </a:xfrm>
          <a:prstGeom prst="rect">
            <a:avLst/>
          </a:prstGeom>
        </p:spPr>
        <p:txBody>
          <a:bodyPr lIns="121900" tIns="121900" rIns="121900" bIns="121900" numCol="1" anchor="b" anchorCtr="0">
            <a:noAutofit/>
          </a:bodyPr>
          <a:lstStyle/>
          <a:p>
            <a:r>
              <a:rPr lang="cy-GB" sz="3200" b="1">
                <a:latin typeface="Helvetica" panose="020B0604020202020204" pitchFamily="34" charset="0"/>
                <a:cs typeface="Helvetica" panose="020B0604020202020204" pitchFamily="34" charset="0"/>
              </a:rPr>
              <a:t>Gwelliannau porth  </a:t>
            </a:r>
          </a:p>
        </p:txBody>
      </p:sp>
    </p:spTree>
    <p:extLst>
      <p:ext uri="{BB962C8B-B14F-4D97-AF65-F5344CB8AC3E}">
        <p14:creationId xmlns:p14="http://schemas.microsoft.com/office/powerpoint/2010/main" val="32529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9B2F37-FE32-5F8E-1B9B-685F667903CF}"/>
              </a:ext>
            </a:extLst>
          </p:cNvPr>
          <p:cNvSpPr txBox="1">
            <a:spLocks/>
          </p:cNvSpPr>
          <p:nvPr/>
        </p:nvSpPr>
        <p:spPr>
          <a:xfrm>
            <a:off x="148855" y="722586"/>
            <a:ext cx="7986151" cy="5943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y-GB" sz="6200" b="1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GB" sz="5000" dirty="0"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r>
              <a:rPr lang="cy-GB" sz="5000" dirty="0"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Mae'r blwch tynnu bellach yn diflannu unwaith y bydd cytundeb dysgu wedi'i lofnodi.</a:t>
            </a:r>
          </a:p>
          <a:p>
            <a:r>
              <a:rPr lang="cy-GB" sz="5000" dirty="0"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Gallwch nawr chwilio am fyfyrwyr sydd wedi'u tynnu oddi ar y rhestr waith ymgeisio. Rhaid i chi fewnbynnu enw a dyddiad geni.</a:t>
            </a:r>
          </a:p>
          <a:p>
            <a:r>
              <a:rPr lang="cy-GB" sz="5000" dirty="0"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Bydd rhifydd diwrnodau cyfartalog nawr yn cael ei ailosod i 1 diwrnod pan fydd myfyriwr yn cael ei drosglwyddo o un </a:t>
            </a:r>
            <a:r>
              <a:rPr lang="cy-GB" sz="5000" dirty="0" err="1"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LC</a:t>
            </a:r>
            <a:r>
              <a:rPr lang="cy-GB" sz="5000" dirty="0"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 i'r llall.</a:t>
            </a:r>
          </a:p>
          <a:p>
            <a:endParaRPr lang="en-GB" sz="5000" dirty="0"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endParaRPr lang="en-GB" sz="5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cy-GB" sz="6200" b="1" dirty="0">
                <a:latin typeface="Helvetica" panose="020B0604020202020204" pitchFamily="34" charset="0"/>
                <a:cs typeface="Helvetica" panose="020B0604020202020204" pitchFamily="34" charset="0"/>
              </a:rPr>
              <a:t>Ar ein rhestr ddymuniadau – Ailosod dyddiau cyfartalog </a:t>
            </a:r>
          </a:p>
          <a:p>
            <a:pPr marL="0" indent="0">
              <a:buNone/>
            </a:pPr>
            <a:endParaRPr lang="en-GB" sz="5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y-GB" sz="5000" dirty="0">
                <a:latin typeface="Helvetica" panose="020B0604020202020204" pitchFamily="34" charset="0"/>
                <a:cs typeface="Helvetica" panose="020B0604020202020204" pitchFamily="34" charset="0"/>
              </a:rPr>
              <a:t>Os yw cais yn aros am wybodaeth a bod y diwrnodau cyfartalog yn dal i gyfrif (fel arfer pan fyddant mewn gwiriad sampl).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Eicon Tryc Wedi'i Gyflawni Fector SVG a Lawrlwythiad PNG Am Ddim | UXWing">
            <a:extLst>
              <a:ext uri="{FF2B5EF4-FFF2-40B4-BE49-F238E27FC236}">
                <a16:creationId xmlns:a16="http://schemas.microsoft.com/office/drawing/2014/main" id="{635AFEE1-9AF2-AA63-32D5-0BE7B072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033463"/>
            <a:ext cx="3117466" cy="23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8D6F3C-F348-0BCF-E756-8550E16512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25" t="9493" r="22339" b="11974"/>
          <a:stretch/>
        </p:blipFill>
        <p:spPr>
          <a:xfrm>
            <a:off x="8818179" y="3429000"/>
            <a:ext cx="2148720" cy="3237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D806B-B4F2-4F4E-860E-4960CEBE8584}"/>
              </a:ext>
            </a:extLst>
          </p:cNvPr>
          <p:cNvSpPr txBox="1"/>
          <p:nvPr/>
        </p:nvSpPr>
        <p:spPr>
          <a:xfrm>
            <a:off x="5491655" y="302172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82B4A-A346-604C-A93A-83404F9AB912}"/>
              </a:ext>
            </a:extLst>
          </p:cNvPr>
          <p:cNvSpPr txBox="1"/>
          <p:nvPr/>
        </p:nvSpPr>
        <p:spPr>
          <a:xfrm>
            <a:off x="148855" y="99848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/>
              <a:t>Cyflawni ar Eich Gofynion</a:t>
            </a:r>
          </a:p>
        </p:txBody>
      </p:sp>
    </p:spTree>
    <p:extLst>
      <p:ext uri="{BB962C8B-B14F-4D97-AF65-F5344CB8AC3E}">
        <p14:creationId xmlns:p14="http://schemas.microsoft.com/office/powerpoint/2010/main" val="40127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3"/>
          <p:cNvSpPr txBox="1">
            <a:spLocks/>
          </p:cNvSpPr>
          <p:nvPr/>
        </p:nvSpPr>
        <p:spPr>
          <a:xfrm>
            <a:off x="204702" y="2719983"/>
            <a:ext cx="9760661" cy="831900"/>
          </a:xfrm>
          <a:prstGeom prst="rect">
            <a:avLst/>
          </a:prstGeom>
        </p:spPr>
        <p:txBody>
          <a:bodyPr lIns="121900" tIns="121900" rIns="121900" bIns="121900" numCol="1" anchor="b" anchorCtr="0">
            <a:noAutofit/>
          </a:bodyPr>
          <a:lstStyle/>
          <a:p>
            <a:r>
              <a:rPr lang="cy-GB" sz="3200" b="1">
                <a:latin typeface="Helvetica" panose="020B0604020202020204" pitchFamily="34" charset="0"/>
                <a:cs typeface="Helvetica" panose="020B0604020202020204" pitchFamily="34" charset="0"/>
              </a:rPr>
              <a:t>Cais ar-lein ar gyfer LCA/GDLlC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A27761-80A3-6164-DC70-738356C01F26}"/>
              </a:ext>
            </a:extLst>
          </p:cNvPr>
          <p:cNvSpPr txBox="1"/>
          <p:nvPr/>
        </p:nvSpPr>
        <p:spPr>
          <a:xfrm>
            <a:off x="422910" y="249170"/>
            <a:ext cx="887021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y-GB" sz="3200" b="1">
                <a:ea typeface="+mj-ea"/>
                <a:cs typeface="Helvetica" panose="020B0604020202020204" pitchFamily="34" charset="0"/>
              </a:rPr>
              <a:t>Dywedwch fwy wrthym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F11E818-88E5-8046-9D83-721AA728AB56}"/>
              </a:ext>
            </a:extLst>
          </p:cNvPr>
          <p:cNvSpPr txBox="1">
            <a:spLocks/>
          </p:cNvSpPr>
          <p:nvPr/>
        </p:nvSpPr>
        <p:spPr>
          <a:xfrm>
            <a:off x="266081" y="1334617"/>
            <a:ext cx="9027041" cy="41887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2400" dirty="0">
                <a:cs typeface="Helvetica" panose="020B0604020202020204" pitchFamily="34" charset="0"/>
              </a:rPr>
              <a:t>A ydych wedi mynychu sesiwn arddangos ar-lein, os nad, cynhelir y sesiynau nesaf ar 1</a:t>
            </a:r>
            <a:r>
              <a:rPr lang="cy-GB" sz="2400" baseline="30000" dirty="0">
                <a:cs typeface="Helvetica" panose="020B0604020202020204" pitchFamily="34" charset="0"/>
              </a:rPr>
              <a:t>af</a:t>
            </a:r>
            <a:r>
              <a:rPr lang="cy-GB" sz="2400" dirty="0">
                <a:cs typeface="Helvetica" panose="020B0604020202020204" pitchFamily="34" charset="0"/>
              </a:rPr>
              <a:t> a 6</a:t>
            </a:r>
            <a:r>
              <a:rPr lang="cy-GB" sz="2400" baseline="30000" dirty="0">
                <a:cs typeface="Helvetica" panose="020B0604020202020204" pitchFamily="34" charset="0"/>
              </a:rPr>
              <a:t>ed</a:t>
            </a:r>
            <a:r>
              <a:rPr lang="cy-GB" sz="2400" dirty="0">
                <a:cs typeface="Helvetica" panose="020B0604020202020204" pitchFamily="34" charset="0"/>
              </a:rPr>
              <a:t> Mai 2025</a:t>
            </a:r>
          </a:p>
          <a:p>
            <a:pPr marL="0" indent="0">
              <a:buNone/>
            </a:pPr>
            <a:endParaRPr lang="en-GB" sz="2400" dirty="0">
              <a:cs typeface="Helvetica" panose="020B0604020202020204" pitchFamily="34" charset="0"/>
            </a:endParaRPr>
          </a:p>
          <a:p>
            <a:r>
              <a:rPr lang="cy-GB" sz="2400" dirty="0">
                <a:cs typeface="Helvetica" panose="020B0604020202020204" pitchFamily="34" charset="0"/>
              </a:rPr>
              <a:t>Ydych chi'n cynnig cymorth a chefnogaeth i fyfyrwyr gyda'u cais ar-lein</a:t>
            </a:r>
          </a:p>
          <a:p>
            <a:pPr marL="0" indent="0">
              <a:buNone/>
            </a:pPr>
            <a:endParaRPr lang="en-GB" sz="2400" dirty="0">
              <a:cs typeface="Helvetica" panose="020B0604020202020204" pitchFamily="34" charset="0"/>
            </a:endParaRPr>
          </a:p>
          <a:p>
            <a:r>
              <a:rPr lang="cy-GB" sz="2400" dirty="0">
                <a:cs typeface="Helvetica" panose="020B0604020202020204" pitchFamily="34" charset="0"/>
              </a:rPr>
              <a:t>Dylai Canolfannau Dysgu hyrwyddo'r cais ar-lein i'ch myfyrwyr yn hytrach na gwneud cais ar bapur</a:t>
            </a:r>
          </a:p>
          <a:p>
            <a:pPr marL="0" indent="0">
              <a:buNone/>
            </a:pPr>
            <a:endParaRPr lang="en-GB" sz="2400" dirty="0">
              <a:cs typeface="Helvetica" panose="020B0604020202020204" pitchFamily="34" charset="0"/>
            </a:endParaRPr>
          </a:p>
          <a:p>
            <a:r>
              <a:rPr lang="cy-GB" sz="2400" dirty="0">
                <a:cs typeface="Helvetica" panose="020B0604020202020204" pitchFamily="34" charset="0"/>
              </a:rPr>
              <a:t>Rhowch adborth i </a:t>
            </a:r>
            <a:r>
              <a:rPr lang="cy-GB" sz="2400" dirty="0" err="1">
                <a:cs typeface="Helvetica" panose="020B0604020202020204" pitchFamily="34" charset="0"/>
              </a:rPr>
              <a:t>SLC</a:t>
            </a:r>
            <a:r>
              <a:rPr lang="cy-GB" sz="2400" dirty="0">
                <a:cs typeface="Helvetica" panose="020B0604020202020204" pitchFamily="34" charset="0"/>
              </a:rPr>
              <a:t> gan eich myfyrwyr ynghylch y profiad o wneud cais ar-lein</a:t>
            </a:r>
          </a:p>
          <a:p>
            <a:pPr marL="0" indent="0">
              <a:buNone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 descr="Delweddau Botwm Ymgeisio Ar-lein&quot; - Pori 43 o Luniau Stoc, Fectorau a Fideo | Stoc Adobe">
            <a:extLst>
              <a:ext uri="{FF2B5EF4-FFF2-40B4-BE49-F238E27FC236}">
                <a16:creationId xmlns:a16="http://schemas.microsoft.com/office/drawing/2014/main" id="{1C41793B-BD4A-C9ED-65C7-9AF85295D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18282" r="1326" b="33134"/>
          <a:stretch/>
        </p:blipFill>
        <p:spPr bwMode="auto">
          <a:xfrm rot="5400000">
            <a:off x="7680768" y="2913057"/>
            <a:ext cx="5618328" cy="168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9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9B2F37-FE32-5F8E-1B9B-685F667903CF}"/>
              </a:ext>
            </a:extLst>
          </p:cNvPr>
          <p:cNvSpPr txBox="1">
            <a:spLocks/>
          </p:cNvSpPr>
          <p:nvPr/>
        </p:nvSpPr>
        <p:spPr>
          <a:xfrm>
            <a:off x="108662" y="979201"/>
            <a:ext cx="12083337" cy="54316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0" i="0" dirty="0">
              <a:solidFill>
                <a:srgbClr val="000000"/>
              </a:solidFill>
              <a:effectLst/>
            </a:endParaRPr>
          </a:p>
          <a:p>
            <a:endParaRPr lang="en-GB" sz="1800" dirty="0">
              <a:solidFill>
                <a:srgbClr val="000000"/>
              </a:solidFill>
            </a:endParaRPr>
          </a:p>
          <a:p>
            <a:r>
              <a:rPr lang="cy-GB" sz="2400" b="0" i="0">
                <a:solidFill>
                  <a:srgbClr val="000000"/>
                </a:solidFill>
                <a:effectLst/>
              </a:rPr>
              <a:t>Gan ddechrau o'r flwyddyn academaidd newydd ym mis Medi 2025, bydd y trothwy ar gyfer aelwydydd ag un plentyn dibynnol yn cynyddu o £20,817 i </a:t>
            </a:r>
            <a:r>
              <a:rPr lang="cy-GB" sz="2400" b="1" i="0">
                <a:solidFill>
                  <a:srgbClr val="000000"/>
                </a:solidFill>
                <a:effectLst/>
              </a:rPr>
              <a:t>£23,400. </a:t>
            </a:r>
            <a:r>
              <a:rPr lang="cy-GB" sz="2400" b="0" i="0">
                <a:solidFill>
                  <a:srgbClr val="000000"/>
                </a:solidFill>
                <a:effectLst/>
              </a:rPr>
              <a:t>Mae hyn yn golygu y bydd myfyrwyr mewn teuluoedd sydd ag incwm cartref o </a:t>
            </a:r>
            <a:r>
              <a:rPr lang="cy-GB" sz="2400" b="1" i="0">
                <a:solidFill>
                  <a:srgbClr val="000000"/>
                </a:solidFill>
                <a:effectLst/>
              </a:rPr>
              <a:t>£23,400 </a:t>
            </a:r>
            <a:r>
              <a:rPr lang="cy-GB" sz="2400" b="0" i="0">
                <a:solidFill>
                  <a:srgbClr val="000000"/>
                </a:solidFill>
                <a:effectLst/>
              </a:rPr>
              <a:t>neu lai yn gymwys i gael LCA.</a:t>
            </a:r>
          </a:p>
          <a:p>
            <a:pPr marL="0" indent="0">
              <a:buNone/>
            </a:pPr>
            <a:endParaRPr lang="en-GB" sz="2400" b="0" i="0" dirty="0">
              <a:solidFill>
                <a:srgbClr val="000000"/>
              </a:solidFill>
              <a:effectLst/>
            </a:endParaRPr>
          </a:p>
          <a:p>
            <a:r>
              <a:rPr lang="cy-GB" sz="2400" b="0" i="0">
                <a:solidFill>
                  <a:srgbClr val="000000"/>
                </a:solidFill>
                <a:effectLst/>
              </a:rPr>
              <a:t>Bydd y trothwy ar gyfer aelwydydd â dau ddibynnydd neu fwy hefyd yn cynyddu o £23,077 i </a:t>
            </a:r>
            <a:r>
              <a:rPr lang="cy-GB" sz="2400" b="1" i="0">
                <a:solidFill>
                  <a:srgbClr val="000000"/>
                </a:solidFill>
                <a:effectLst/>
              </a:rPr>
              <a:t>£25,974</a:t>
            </a:r>
            <a:r>
              <a:rPr lang="cy-GB" sz="2400" b="0" i="0">
                <a:solidFill>
                  <a:srgbClr val="000000"/>
                </a:solidFill>
                <a:effectLst/>
              </a:rPr>
              <a:t>. Felly, bydd myfyrwyr mewn teuluoedd sydd â dau ddibynnydd neu fwy ac incwm cartref o </a:t>
            </a:r>
            <a:r>
              <a:rPr lang="cy-GB" sz="2400" b="1" i="0">
                <a:solidFill>
                  <a:srgbClr val="000000"/>
                </a:solidFill>
                <a:effectLst/>
              </a:rPr>
              <a:t>£25,974 </a:t>
            </a:r>
            <a:r>
              <a:rPr lang="cy-GB" sz="2400" b="0" i="0">
                <a:solidFill>
                  <a:srgbClr val="000000"/>
                </a:solidFill>
                <a:effectLst/>
              </a:rPr>
              <a:t>neu lai yn gymwys i gael LCA.</a:t>
            </a:r>
          </a:p>
          <a:p>
            <a:pPr marL="0" indent="0">
              <a:buNone/>
            </a:pPr>
            <a:endParaRPr lang="en-GB" sz="2400" b="0" i="0" dirty="0">
              <a:solidFill>
                <a:srgbClr val="000000"/>
              </a:solidFill>
              <a:effectLst/>
            </a:endParaRPr>
          </a:p>
          <a:p>
            <a:r>
              <a:rPr lang="cy-GB" sz="2400" b="0" i="0">
                <a:solidFill>
                  <a:srgbClr val="000000"/>
                </a:solidFill>
                <a:effectLst/>
              </a:rPr>
              <a:t>Gall myfyrwyr a oedd yn anghymwys yn flaenorol oherwydd bod incwm eu cartref yn rhy uchel nawr fod yn gymwys o fis Medi ymlaen. Anogwch nhw i wneud cais os ydyn nhw'n dal i astudio erbyn hynny.</a:t>
            </a:r>
            <a:br>
              <a:rPr lang="cy-GB" sz="1800"/>
            </a:br>
            <a:endParaRPr lang="cy-GB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B2FD1-16B3-8F9B-E117-AAD1AD4CD09C}"/>
              </a:ext>
            </a:extLst>
          </p:cNvPr>
          <p:cNvSpPr txBox="1"/>
          <p:nvPr/>
        </p:nvSpPr>
        <p:spPr>
          <a:xfrm>
            <a:off x="348692" y="154764"/>
            <a:ext cx="942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/>
              <a:t>Incwm y cartref Cynnydd yn y trothwy ar gyfer 25/26</a:t>
            </a:r>
          </a:p>
        </p:txBody>
      </p:sp>
    </p:spTree>
    <p:extLst>
      <p:ext uri="{BB962C8B-B14F-4D97-AF65-F5344CB8AC3E}">
        <p14:creationId xmlns:p14="http://schemas.microsoft.com/office/powerpoint/2010/main" val="266040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A004262-1602-4481-D10E-85825D43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1389511"/>
            <a:ext cx="9470572" cy="3833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14573C-BE69-62A3-D1EF-FBA5892AE870}"/>
              </a:ext>
            </a:extLst>
          </p:cNvPr>
          <p:cNvSpPr txBox="1"/>
          <p:nvPr/>
        </p:nvSpPr>
        <p:spPr>
          <a:xfrm>
            <a:off x="182880" y="158404"/>
            <a:ext cx="416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/>
              <a:t>Cais ar-lein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F7A6E-5C55-44FB-77C6-69B460157BA5}"/>
              </a:ext>
            </a:extLst>
          </p:cNvPr>
          <p:cNvSpPr txBox="1"/>
          <p:nvPr/>
        </p:nvSpPr>
        <p:spPr>
          <a:xfrm>
            <a:off x="1200150" y="5468490"/>
            <a:ext cx="705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/>
              <a:t>https://www.cyllidmyfyrwyrcymru.co.uk/cyllid-addysg-bellach/lwfans-cynhaliaeth-addysg/sut-mae-gwneud-cais-a-phryd/</a:t>
            </a:r>
          </a:p>
        </p:txBody>
      </p:sp>
    </p:spTree>
    <p:extLst>
      <p:ext uri="{BB962C8B-B14F-4D97-AF65-F5344CB8AC3E}">
        <p14:creationId xmlns:p14="http://schemas.microsoft.com/office/powerpoint/2010/main" val="1963889532"/>
      </p:ext>
    </p:extLst>
  </p:cSld>
  <p:clrMapOvr>
    <a:masterClrMapping/>
  </p:clrMapOvr>
</p:sld>
</file>

<file path=ppt/theme/theme1.xml><?xml version="1.0" encoding="utf-8"?>
<a:theme xmlns:a="http://schemas.openxmlformats.org/drawingml/2006/main" name="PWC001_PowerPoint_Template_Final_150831_5b">
  <a:themeElements>
    <a:clrScheme name="Custom 2">
      <a:dk1>
        <a:srgbClr val="000000"/>
      </a:dk1>
      <a:lt1>
        <a:srgbClr val="FFFFFF"/>
      </a:lt1>
      <a:dk2>
        <a:srgbClr val="E0301E"/>
      </a:dk2>
      <a:lt2>
        <a:srgbClr val="7C7C7B"/>
      </a:lt2>
      <a:accent1>
        <a:srgbClr val="E0301E"/>
      </a:accent1>
      <a:accent2>
        <a:srgbClr val="000000"/>
      </a:accent2>
      <a:accent3>
        <a:srgbClr val="2D2D2D"/>
      </a:accent3>
      <a:accent4>
        <a:srgbClr val="5A5A5A"/>
      </a:accent4>
      <a:accent5>
        <a:srgbClr val="878787"/>
      </a:accent5>
      <a:accent6>
        <a:srgbClr val="B4B4B4"/>
      </a:accent6>
      <a:hlink>
        <a:srgbClr val="E0301E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59037</TotalTime>
  <Words>2328</Words>
  <Application>Microsoft Office PowerPoint</Application>
  <PresentationFormat>Widescreen</PresentationFormat>
  <Paragraphs>448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MS Mincho</vt:lpstr>
      <vt:lpstr>Aptos</vt:lpstr>
      <vt:lpstr>Arial</vt:lpstr>
      <vt:lpstr>Calibri</vt:lpstr>
      <vt:lpstr>Helvetica</vt:lpstr>
      <vt:lpstr>Symbol</vt:lpstr>
      <vt:lpstr>Wingdings</vt:lpstr>
      <vt:lpstr>PWC001_PowerPoint_Template_Final_150831_5b</vt:lpstr>
      <vt:lpstr>Custom Design</vt:lpstr>
      <vt:lpstr>1_Custom Design</vt:lpstr>
      <vt:lpstr>2_Custom Design</vt:lpstr>
      <vt:lpstr>3_Custom Design</vt:lpstr>
      <vt:lpstr>5_Custom Design</vt:lpstr>
      <vt:lpstr>4_Custom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Drosodd i chi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2017</dc:title>
  <dc:creator>Anthony Ellis</dc:creator>
  <cp:lastModifiedBy>Elin Davies</cp:lastModifiedBy>
  <cp:revision>1100</cp:revision>
  <dcterms:created xsi:type="dcterms:W3CDTF">2017-07-10T18:50:46Z</dcterms:created>
  <dcterms:modified xsi:type="dcterms:W3CDTF">2025-05-14T15:38:09Z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bd37d9-d9ac-4b79-83be-bb7da6ab464c_Enabled">
    <vt:lpwstr>true</vt:lpwstr>
  </property>
  <property fmtid="{D5CDD505-2E9C-101B-9397-08002B2CF9AE}" pid="3" name="MSIP_Label_7bbd37d9-d9ac-4b79-83be-bb7da6ab464c_SetDate">
    <vt:lpwstr>2021-06-10T13:45:51Z</vt:lpwstr>
  </property>
  <property fmtid="{D5CDD505-2E9C-101B-9397-08002B2CF9AE}" pid="4" name="MSIP_Label_7bbd37d9-d9ac-4b79-83be-bb7da6ab464c_Method">
    <vt:lpwstr>Privileged</vt:lpwstr>
  </property>
  <property fmtid="{D5CDD505-2E9C-101B-9397-08002B2CF9AE}" pid="5" name="MSIP_Label_7bbd37d9-d9ac-4b79-83be-bb7da6ab464c_Name">
    <vt:lpwstr>OFFICIAL</vt:lpwstr>
  </property>
  <property fmtid="{D5CDD505-2E9C-101B-9397-08002B2CF9AE}" pid="6" name="MSIP_Label_7bbd37d9-d9ac-4b79-83be-bb7da6ab464c_SiteId">
    <vt:lpwstr>4c6898a9-8fca-42f9-aa92-82cb3e252bc6</vt:lpwstr>
  </property>
  <property fmtid="{D5CDD505-2E9C-101B-9397-08002B2CF9AE}" pid="7" name="MSIP_Label_7bbd37d9-d9ac-4b79-83be-bb7da6ab464c_ActionId">
    <vt:lpwstr>52f7c82a-6f9a-46da-877b-00009bc47ffe</vt:lpwstr>
  </property>
  <property fmtid="{D5CDD505-2E9C-101B-9397-08002B2CF9AE}" pid="8" name="MSIP_Label_7bbd37d9-d9ac-4b79-83be-bb7da6ab464c_ContentBits">
    <vt:lpwstr>3</vt:lpwstr>
  </property>
</Properties>
</file>