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45"/>
  </p:notesMasterIdLst>
  <p:handoutMasterIdLst>
    <p:handoutMasterId r:id="rId46"/>
  </p:handoutMasterIdLst>
  <p:sldIdLst>
    <p:sldId id="256" r:id="rId9"/>
    <p:sldId id="386" r:id="rId10"/>
    <p:sldId id="407" r:id="rId11"/>
    <p:sldId id="408" r:id="rId12"/>
    <p:sldId id="409" r:id="rId13"/>
    <p:sldId id="410" r:id="rId14"/>
    <p:sldId id="395" r:id="rId15"/>
    <p:sldId id="396" r:id="rId16"/>
    <p:sldId id="411" r:id="rId17"/>
    <p:sldId id="412" r:id="rId18"/>
    <p:sldId id="413" r:id="rId19"/>
    <p:sldId id="397" r:id="rId20"/>
    <p:sldId id="399" r:id="rId21"/>
    <p:sldId id="400" r:id="rId22"/>
    <p:sldId id="415" r:id="rId23"/>
    <p:sldId id="416" r:id="rId24"/>
    <p:sldId id="417" r:id="rId25"/>
    <p:sldId id="402" r:id="rId26"/>
    <p:sldId id="3266" r:id="rId27"/>
    <p:sldId id="401" r:id="rId28"/>
    <p:sldId id="419" r:id="rId29"/>
    <p:sldId id="420" r:id="rId30"/>
    <p:sldId id="403" r:id="rId31"/>
    <p:sldId id="3269" r:id="rId32"/>
    <p:sldId id="3267" r:id="rId33"/>
    <p:sldId id="3264" r:id="rId34"/>
    <p:sldId id="424" r:id="rId35"/>
    <p:sldId id="3270" r:id="rId36"/>
    <p:sldId id="422" r:id="rId37"/>
    <p:sldId id="423" r:id="rId38"/>
    <p:sldId id="404" r:id="rId39"/>
    <p:sldId id="3268" r:id="rId40"/>
    <p:sldId id="3272" r:id="rId41"/>
    <p:sldId id="3265" r:id="rId42"/>
    <p:sldId id="426" r:id="rId43"/>
    <p:sldId id="392" r:id="rId4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3A"/>
    <a:srgbClr val="EA9416"/>
    <a:srgbClr val="00877C"/>
    <a:srgbClr val="008E80"/>
    <a:srgbClr val="4597A0"/>
    <a:srgbClr val="00667E"/>
    <a:srgbClr val="224B50"/>
    <a:srgbClr val="00FFCC"/>
    <a:srgbClr val="5656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8627" autoAdjust="0"/>
  </p:normalViewPr>
  <p:slideViewPr>
    <p:cSldViewPr snapToGrid="0">
      <p:cViewPr varScale="1">
        <p:scale>
          <a:sx n="53" d="100"/>
          <a:sy n="53" d="100"/>
        </p:scale>
        <p:origin x="2372"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104" y="11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22/05/2024</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22/05/2024</a:t>
            </a:fld>
            <a:endParaRPr lang="en-GB" alt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dirty="0"/>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MAINFO@slc.co.u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10</a:t>
            </a:fld>
            <a:endParaRPr lang="en-GB" altLang="en-GB"/>
          </a:p>
        </p:txBody>
      </p:sp>
    </p:spTree>
    <p:extLst>
      <p:ext uri="{BB962C8B-B14F-4D97-AF65-F5344CB8AC3E}">
        <p14:creationId xmlns:p14="http://schemas.microsoft.com/office/powerpoint/2010/main" val="65364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a:latin typeface="Helvetica" panose="020B0604020202020204" pitchFamily="34" charset="0"/>
                <a:ea typeface="Aptos" panose="020B0004020202020204" pitchFamily="34" charset="0"/>
                <a:cs typeface="Helvetica" panose="020B0604020202020204" pitchFamily="34" charset="0"/>
              </a:rPr>
              <a:t>Ychwanegwyd a</a:t>
            </a:r>
            <a:r>
              <a:rPr lang="cy-GB" sz="1200">
                <a:effectLst/>
                <a:latin typeface="Helvetica" panose="020B0604020202020204" pitchFamily="34" charset="0"/>
                <a:ea typeface="Aptos" panose="020B0004020202020204" pitchFamily="34" charset="0"/>
                <a:cs typeface="Helvetica" panose="020B0604020202020204" pitchFamily="34" charset="0"/>
              </a:rPr>
              <a:t>llforio at Restrau gwaith presenoldeb, ymgeisio a chytundebau dysgu LCA - gallwch nawr allforio </a:t>
            </a:r>
          </a:p>
          <a:p>
            <a:r>
              <a:rPr lang="cy-GB" sz="1200">
                <a:latin typeface="Helvetica" panose="020B0604020202020204" pitchFamily="34" charset="0"/>
                <a:ea typeface="Aptos" panose="020B0004020202020204" pitchFamily="34" charset="0"/>
                <a:cs typeface="Helvetica" panose="020B0604020202020204" pitchFamily="34" charset="0"/>
              </a:rPr>
              <a:t>Ychwanegwyd a</a:t>
            </a:r>
            <a:r>
              <a:rPr lang="cy-GB" sz="1200">
                <a:effectLst/>
                <a:latin typeface="Helvetica" panose="020B0604020202020204" pitchFamily="34" charset="0"/>
                <a:ea typeface="Aptos" panose="020B0004020202020204" pitchFamily="34" charset="0"/>
                <a:cs typeface="Helvetica" panose="020B0604020202020204" pitchFamily="34" charset="0"/>
              </a:rPr>
              <a:t>llforio at Restrau gwaith presenoldeb ac ymgeisio GDLlC – gallwch nawr allforio</a:t>
            </a:r>
          </a:p>
          <a:p>
            <a:r>
              <a:rPr lang="cy-GB" sz="1200">
                <a:effectLst/>
                <a:latin typeface="Helvetica" panose="020B0604020202020204" pitchFamily="34" charset="0"/>
                <a:ea typeface="Aptos" panose="020B0004020202020204" pitchFamily="34" charset="0"/>
                <a:cs typeface="Helvetica" panose="020B0604020202020204" pitchFamily="34" charset="0"/>
              </a:rPr>
              <a:t>Tab </a:t>
            </a:r>
            <a:r>
              <a:rPr lang="cy-GB" sz="1200">
                <a:latin typeface="Helvetica" panose="020B0604020202020204" pitchFamily="34" charset="0"/>
                <a:ea typeface="Aptos" panose="020B0004020202020204" pitchFamily="34" charset="0"/>
                <a:cs typeface="Helvetica" panose="020B0604020202020204" pitchFamily="34" charset="0"/>
              </a:rPr>
              <a:t>manylion defnyddiwr yn </a:t>
            </a:r>
            <a:r>
              <a:rPr lang="cy-GB" sz="1200">
                <a:effectLst/>
                <a:latin typeface="Helvetica" panose="020B0604020202020204" pitchFamily="34" charset="0"/>
                <a:ea typeface="Aptos" panose="020B0004020202020204" pitchFamily="34" charset="0"/>
                <a:cs typeface="Helvetica" panose="020B0604020202020204" pitchFamily="34" charset="0"/>
              </a:rPr>
              <a:t>ddiofyn i 'guddio defnyddwyr anactif' – cyn hyn dangosai pob defnyddiwr yn gyntaf a bu'n rhaid i chi dicio'r blwch i weld y defnyddwyr presennol yn unig</a:t>
            </a:r>
          </a:p>
          <a:p>
            <a:r>
              <a:rPr lang="cy-GB" sz="1200">
                <a:latin typeface="Helvetica" panose="020B0604020202020204" pitchFamily="34" charset="0"/>
                <a:ea typeface="Aptos" panose="020B0004020202020204" pitchFamily="34" charset="0"/>
                <a:cs typeface="Helvetica" panose="020B0604020202020204" pitchFamily="34" charset="0"/>
              </a:rPr>
              <a:t>Gallwch nawr ychwanegu enwau grwpiau hyd at 30 nod o hyd – roedd yn gyfyngedig i lai cyn hyn </a:t>
            </a:r>
          </a:p>
          <a:p>
            <a:r>
              <a:rPr lang="cy-GB" sz="1200">
                <a:latin typeface="Helvetica" panose="020B0604020202020204" pitchFamily="34" charset="0"/>
                <a:ea typeface="Aptos" panose="020B0004020202020204" pitchFamily="34" charset="0"/>
                <a:cs typeface="Helvetica" panose="020B0604020202020204" pitchFamily="34" charset="0"/>
              </a:rPr>
              <a:t>Gallwch nawr glicio ar enter ar ôl i chi fewnbynnu enw myfyriwr ac ati yn hytrach na gorfod pwyso ar return – roedd yn rhaid i chi glicio ar chwilio cyn hyn </a:t>
            </a:r>
          </a:p>
          <a:p>
            <a:r>
              <a:rPr lang="cy-GB" sz="1200">
                <a:effectLst/>
                <a:latin typeface="Helvetica" panose="020B0604020202020204" pitchFamily="34" charset="0"/>
                <a:ea typeface="Aptos" panose="020B0004020202020204" pitchFamily="34" charset="0"/>
                <a:cs typeface="Helvetica" panose="020B0604020202020204" pitchFamily="34" charset="0"/>
              </a:rPr>
              <a:t>Wythnosau presenoldeb diofyn o fewn Chwiliad Cwsmer LCA yn 75– roed yn 25 cyn hyn </a:t>
            </a:r>
          </a:p>
          <a:p>
            <a:r>
              <a:rPr lang="cy-GB" sz="1200">
                <a:latin typeface="Helvetica" panose="020B0604020202020204" pitchFamily="34" charset="0"/>
                <a:ea typeface="Aptos" panose="020B0004020202020204" pitchFamily="34" charset="0"/>
                <a:cs typeface="Helvetica" panose="020B0604020202020204" pitchFamily="34" charset="0"/>
              </a:rPr>
              <a:t>Bellach mae gennym</a:t>
            </a:r>
            <a:r>
              <a:rPr lang="cy-GB" sz="1200">
                <a:effectLst/>
                <a:latin typeface="Helvetica" panose="020B0604020202020204" pitchFamily="34" charset="0"/>
                <a:ea typeface="Aptos" panose="020B0004020202020204" pitchFamily="34" charset="0"/>
                <a:cs typeface="Helvetica" panose="020B0604020202020204" pitchFamily="34" charset="0"/>
              </a:rPr>
              <a:t> PDF ac Excel Adroddiad Dileu – adroddiad newydd </a:t>
            </a:r>
          </a:p>
          <a:p>
            <a:r>
              <a:rPr lang="cy-GB" sz="1200">
                <a:effectLst/>
                <a:latin typeface="Helvetica" panose="020B0604020202020204" pitchFamily="34" charset="0"/>
                <a:ea typeface="Aptos" panose="020B0004020202020204" pitchFamily="34" charset="0"/>
                <a:cs typeface="Helvetica" panose="020B0604020202020204" pitchFamily="34" charset="0"/>
              </a:rPr>
              <a:t>Neges rhybudd cyn cyflwyno cytundeb dysgu – yn helpu i roi'r cyfle i chi wirio ddwywaith cyn cadw </a:t>
            </a:r>
          </a:p>
          <a:p>
            <a:r>
              <a:rPr lang="cy-GB" sz="1200">
                <a:latin typeface="Helvetica" panose="020B0604020202020204" pitchFamily="34" charset="0"/>
                <a:ea typeface="Aptos" panose="020B0004020202020204" pitchFamily="34" charset="0"/>
                <a:cs typeface="Helvetica" panose="020B0604020202020204" pitchFamily="34" charset="0"/>
              </a:rPr>
              <a:t>Bellach gellir defnyddio nodau Cymraeg</a:t>
            </a: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11</a:t>
            </a:fld>
            <a:endParaRPr lang="en-GB" altLang="en-GB"/>
          </a:p>
        </p:txBody>
      </p:sp>
    </p:spTree>
    <p:extLst>
      <p:ext uri="{BB962C8B-B14F-4D97-AF65-F5344CB8AC3E}">
        <p14:creationId xmlns:p14="http://schemas.microsoft.com/office/powerpoint/2010/main" val="315504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13</a:t>
            </a:fld>
            <a:endParaRPr lang="en-GB" altLang="en-GB"/>
          </a:p>
        </p:txBody>
      </p:sp>
    </p:spTree>
    <p:extLst>
      <p:ext uri="{BB962C8B-B14F-4D97-AF65-F5344CB8AC3E}">
        <p14:creationId xmlns:p14="http://schemas.microsoft.com/office/powerpoint/2010/main" val="488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14</a:t>
            </a:fld>
            <a:endParaRPr lang="en-GB" altLang="en-GB"/>
          </a:p>
        </p:txBody>
      </p:sp>
    </p:spTree>
    <p:extLst>
      <p:ext uri="{BB962C8B-B14F-4D97-AF65-F5344CB8AC3E}">
        <p14:creationId xmlns:p14="http://schemas.microsoft.com/office/powerpoint/2010/main" val="245768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15</a:t>
            </a:fld>
            <a:endParaRPr lang="en-GB" altLang="en-GB"/>
          </a:p>
        </p:txBody>
      </p:sp>
    </p:spTree>
    <p:extLst>
      <p:ext uri="{BB962C8B-B14F-4D97-AF65-F5344CB8AC3E}">
        <p14:creationId xmlns:p14="http://schemas.microsoft.com/office/powerpoint/2010/main" val="59270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16</a:t>
            </a:fld>
            <a:endParaRPr lang="en-GB" altLang="en-GB"/>
          </a:p>
        </p:txBody>
      </p:sp>
    </p:spTree>
    <p:extLst>
      <p:ext uri="{BB962C8B-B14F-4D97-AF65-F5344CB8AC3E}">
        <p14:creationId xmlns:p14="http://schemas.microsoft.com/office/powerpoint/2010/main" val="36666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17</a:t>
            </a:fld>
            <a:endParaRPr lang="en-GB" altLang="en-GB"/>
          </a:p>
        </p:txBody>
      </p:sp>
    </p:spTree>
    <p:extLst>
      <p:ext uri="{BB962C8B-B14F-4D97-AF65-F5344CB8AC3E}">
        <p14:creationId xmlns:p14="http://schemas.microsoft.com/office/powerpoint/2010/main" val="177769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20</a:t>
            </a:fld>
            <a:endParaRPr lang="en-GB" altLang="en-GB"/>
          </a:p>
        </p:txBody>
      </p:sp>
    </p:spTree>
    <p:extLst>
      <p:ext uri="{BB962C8B-B14F-4D97-AF65-F5344CB8AC3E}">
        <p14:creationId xmlns:p14="http://schemas.microsoft.com/office/powerpoint/2010/main" val="145801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26</a:t>
            </a:fld>
            <a:endParaRPr lang="en-GB" altLang="en-GB"/>
          </a:p>
        </p:txBody>
      </p:sp>
    </p:spTree>
    <p:extLst>
      <p:ext uri="{BB962C8B-B14F-4D97-AF65-F5344CB8AC3E}">
        <p14:creationId xmlns:p14="http://schemas.microsoft.com/office/powerpoint/2010/main" val="76459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29</a:t>
            </a:fld>
            <a:endParaRPr lang="en-GB" altLang="en-GB"/>
          </a:p>
        </p:txBody>
      </p:sp>
    </p:spTree>
    <p:extLst>
      <p:ext uri="{BB962C8B-B14F-4D97-AF65-F5344CB8AC3E}">
        <p14:creationId xmlns:p14="http://schemas.microsoft.com/office/powerpoint/2010/main" val="222152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82165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30</a:t>
            </a:fld>
            <a:endParaRPr lang="en-GB" altLang="en-GB"/>
          </a:p>
        </p:txBody>
      </p:sp>
    </p:spTree>
    <p:extLst>
      <p:ext uri="{BB962C8B-B14F-4D97-AF65-F5344CB8AC3E}">
        <p14:creationId xmlns:p14="http://schemas.microsoft.com/office/powerpoint/2010/main" val="482986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spcBef>
                <a:spcPct val="20000"/>
              </a:spcBef>
            </a:pPr>
            <a:endParaRPr lang="en-GB" altLang="en-US" sz="1200" dirty="0">
              <a:solidFill>
                <a:srgbClr val="000000"/>
              </a:solidFill>
              <a:latin typeface="Helvetica" pitchFamily="34" charset="0"/>
              <a:sym typeface="Wingdings" pitchFamily="2" charset="2"/>
            </a:endParaRPr>
          </a:p>
          <a:p>
            <a:pPr>
              <a:spcBef>
                <a:spcPct val="20000"/>
              </a:spcBef>
            </a:pPr>
            <a:r>
              <a:rPr lang="cy-GB" sz="1200">
                <a:solidFill>
                  <a:srgbClr val="000000"/>
                </a:solidFill>
                <a:latin typeface="Helvetica" pitchFamily="34" charset="0"/>
              </a:rPr>
              <a:t>Gwasanaethau Partneriaid</a:t>
            </a:r>
          </a:p>
          <a:p>
            <a:pPr>
              <a:spcBef>
                <a:spcPct val="20000"/>
              </a:spcBef>
            </a:pPr>
            <a:r>
              <a:rPr lang="cy-GB" sz="1200">
                <a:solidFill>
                  <a:srgbClr val="000000"/>
                </a:solidFill>
                <a:latin typeface="Helvetica" pitchFamily="34" charset="0"/>
                <a:sym typeface="Wingdings" pitchFamily="2" charset="2"/>
                <a:hlinkClick r:id="rId3"/>
              </a:rPr>
              <a:t>EMAINFO@slc.co.uk</a:t>
            </a:r>
          </a:p>
          <a:p>
            <a:pPr>
              <a:spcBef>
                <a:spcPct val="20000"/>
              </a:spcBef>
              <a:buFont typeface="Wingdings" pitchFamily="2" charset="2"/>
              <a:buChar char="("/>
            </a:pPr>
            <a:r>
              <a:rPr lang="cy-GB" sz="1200">
                <a:solidFill>
                  <a:srgbClr val="000000"/>
                </a:solidFill>
                <a:latin typeface="Helvetica" pitchFamily="34" charset="0"/>
                <a:sym typeface="Wingdings" pitchFamily="2" charset="2"/>
              </a:rPr>
              <a:t>  </a:t>
            </a:r>
            <a:r>
              <a:rPr lang="cy-GB" sz="1200">
                <a:latin typeface="Helvetica" pitchFamily="34" charset="0"/>
                <a:sym typeface="Wingdings" pitchFamily="2" charset="2"/>
              </a:rPr>
              <a:t>0300 200 4050</a:t>
            </a:r>
            <a:r>
              <a:rPr lang="cy-GB" sz="1200"/>
              <a:t> </a:t>
            </a: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endParaRPr lang="en-GB" dirty="0"/>
          </a:p>
          <a:p>
            <a:endParaRPr lang="en-GB" dirty="0"/>
          </a:p>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58538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4</a:t>
            </a:fld>
            <a:endParaRPr lang="en-GB" altLang="en-GB"/>
          </a:p>
        </p:txBody>
      </p:sp>
    </p:spTree>
    <p:extLst>
      <p:ext uri="{BB962C8B-B14F-4D97-AF65-F5344CB8AC3E}">
        <p14:creationId xmlns:p14="http://schemas.microsoft.com/office/powerpoint/2010/main" val="100514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5</a:t>
            </a:fld>
            <a:endParaRPr lang="en-GB" altLang="en-GB"/>
          </a:p>
        </p:txBody>
      </p:sp>
    </p:spTree>
    <p:extLst>
      <p:ext uri="{BB962C8B-B14F-4D97-AF65-F5344CB8AC3E}">
        <p14:creationId xmlns:p14="http://schemas.microsoft.com/office/powerpoint/2010/main" val="386376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6</a:t>
            </a:fld>
            <a:endParaRPr lang="en-GB" altLang="en-GB"/>
          </a:p>
        </p:txBody>
      </p:sp>
    </p:spTree>
    <p:extLst>
      <p:ext uri="{BB962C8B-B14F-4D97-AF65-F5344CB8AC3E}">
        <p14:creationId xmlns:p14="http://schemas.microsoft.com/office/powerpoint/2010/main" val="3165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7</a:t>
            </a:fld>
            <a:endParaRPr lang="en-GB" altLang="en-GB"/>
          </a:p>
        </p:txBody>
      </p:sp>
    </p:spTree>
    <p:extLst>
      <p:ext uri="{BB962C8B-B14F-4D97-AF65-F5344CB8AC3E}">
        <p14:creationId xmlns:p14="http://schemas.microsoft.com/office/powerpoint/2010/main" val="156626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8</a:t>
            </a:fld>
            <a:endParaRPr lang="en-GB" altLang="en-GB"/>
          </a:p>
        </p:txBody>
      </p:sp>
    </p:spTree>
    <p:extLst>
      <p:ext uri="{BB962C8B-B14F-4D97-AF65-F5344CB8AC3E}">
        <p14:creationId xmlns:p14="http://schemas.microsoft.com/office/powerpoint/2010/main" val="171009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9</a:t>
            </a:fld>
            <a:endParaRPr lang="en-GB" altLang="en-GB"/>
          </a:p>
        </p:txBody>
      </p:sp>
    </p:spTree>
    <p:extLst>
      <p:ext uri="{BB962C8B-B14F-4D97-AF65-F5344CB8AC3E}">
        <p14:creationId xmlns:p14="http://schemas.microsoft.com/office/powerpoint/2010/main" val="1632288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272138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26EB6693-FBFF-49A4-8C43-2EC8CC13B796}"/>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339A9C5C-9B7E-4B86-B56A-53CAED0D571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E454BE6-F2B2-46CA-BD96-8C0CC547B3D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C08F87B-68D7-46ED-8B4D-020C96DA5516}"/>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42D80F7-929D-432E-A867-12211BD6C12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AADA512-6AA0-40BA-A161-7A54ABDBFCA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96FE775-EA6E-4E58-8834-B7B542C5F78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35F5E9A-4A23-44FF-8495-FF511FB7ACFA}"/>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EB2D9DE3-DE09-43FB-AD9E-004E6A4D55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B4C3BD2-C115-4E9A-A9DB-C0EC37EBCDF3}"/>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43DA05A-4E70-47DB-88B2-1CAB20D522E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655A084F-0CBA-4E42-A6ED-18B8AAF2744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F5F99D3-FC5D-4E4D-8E3B-ED41B3C3973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9BCFE54-E11E-49BB-811B-2C6F31D4369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C625C42-6BD1-42E6-B20E-2AA1C82549C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37DA173-55D9-4889-A070-52F9FB8A012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271602&amp;picture=team-build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hyperlink" Target="https://www.pngall.com/fake-stamp-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cservices.slc.co.uk/ema-wales/guidance/guidance-notes-for-ema-learning-centres-in-wales/eligibility/eligible-courses/"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lcservices.slc.co.uk/ema-wales/guidance/guidance-notes-for-ema-learning-centres-in-wales/eligibility/sample-checking/" TargetMode="External"/><Relationship Id="rId1" Type="http://schemas.openxmlformats.org/officeDocument/2006/relationships/slideLayout" Target="../slideLayouts/slideLayout11.xml"/><Relationship Id="rId4" Type="http://schemas.openxmlformats.org/officeDocument/2006/relationships/hyperlink" Target="https://www.picpedia.org/chalkboard/c/case-study.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cservices.slc.co.uk/ema-wales/guidance/guidance-notes-for-ema-learning-centres-in-wales/absence/unauthorised-absence/" TargetMode="External"/><Relationship Id="rId2" Type="http://schemas.openxmlformats.org/officeDocument/2006/relationships/hyperlink" Target="https://www.lcservices.slc.co.uk/ema-wales/guidance/guidance-notes-for-ema-learning-centres-in-wales/absence/authorised-absence/" TargetMode="External"/><Relationship Id="rId1" Type="http://schemas.openxmlformats.org/officeDocument/2006/relationships/slideLayout" Target="../slideLayouts/slideLayout11.xml"/><Relationship Id="rId5" Type="http://schemas.openxmlformats.org/officeDocument/2006/relationships/hyperlink" Target="https://www.picpedia.org/chalkboard/c/case-study.html"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ngall.com/meeting-png/download/2449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mailto:emainfo@slc.co.uk"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mailto:Kay_Vizard-Kotkowicz@slc.co.uk"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foto.wuestenigel.com/text-thank-you-on-green-grass-background/" TargetMode="External"/><Relationship Id="rId5" Type="http://schemas.openxmlformats.org/officeDocument/2006/relationships/image" Target="../media/image32.jpg"/><Relationship Id="rId4" Type="http://schemas.openxmlformats.org/officeDocument/2006/relationships/hyperlink" Target="mailto:EMAINFO@slc.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reepngimg.com/png/88559-heart-art-photography-question-mark-sto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s/statist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subTitle" idx="1"/>
          </p:nvPr>
        </p:nvSpPr>
        <p:spPr>
          <a:xfrm>
            <a:off x="124113" y="3429000"/>
            <a:ext cx="11199561" cy="1844749"/>
          </a:xfrm>
          <a:prstGeom prst="rect">
            <a:avLst/>
          </a:prstGeom>
        </p:spPr>
        <p:txBody>
          <a:bodyPr lIns="121900" tIns="121900" rIns="121900" bIns="121900" numCol="1" anchor="b" anchorCtr="0">
            <a:noAutofit/>
          </a:bodyPr>
          <a:lstStyle/>
          <a:p>
            <a:pPr>
              <a:spcBef>
                <a:spcPts val="0"/>
              </a:spcBef>
            </a:pPr>
            <a:r>
              <a:rPr lang="cy-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Fforymau Adolygu Gwasanaethau</a:t>
            </a:r>
            <a:r>
              <a:rPr lang="cy-GB" sz="3900" b="1"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r>
              <a:rPr lang="cy-GB" sz="39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LCA/</a:t>
            </a:r>
            <a:r>
              <a:rPr lang="cy-GB" sz="3900" b="1" dirty="0">
                <a:solidFill>
                  <a:schemeClr val="bg1"/>
                </a:solidFill>
                <a:latin typeface="Helvetica" panose="020B0604020202020204" pitchFamily="34" charset="0"/>
                <a:ea typeface="Calibri" panose="020F0502020204030204" pitchFamily="34" charset="0"/>
                <a:cs typeface="Helvetica" panose="020B0604020202020204" pitchFamily="34" charset="0"/>
              </a:rPr>
              <a:t>GDLlC 2024</a:t>
            </a:r>
          </a:p>
          <a:p>
            <a:r>
              <a:rPr lang="cy-GB" sz="3200" dirty="0">
                <a:latin typeface="Helvetica" panose="020B0604020202020204" pitchFamily="34" charset="0"/>
                <a:cs typeface="Helvetica" panose="020B0604020202020204" pitchFamily="34" charset="0"/>
              </a:rPr>
              <a:t>Rheolwyr Cyfrif AB, Gwasanaethau Partner</a:t>
            </a:r>
            <a:br>
              <a:rPr lang="cy-GB" sz="3200" dirty="0">
                <a:latin typeface="Helvetica" panose="020B0604020202020204" pitchFamily="34" charset="0"/>
                <a:cs typeface="Helvetica" panose="020B0604020202020204" pitchFamily="34" charset="0"/>
              </a:rPr>
            </a:br>
            <a:br>
              <a:rPr lang="cy-GB" sz="3200" dirty="0">
                <a:latin typeface="Helvetica" panose="020B0604020202020204" pitchFamily="34" charset="0"/>
                <a:cs typeface="Helvetica" panose="020B0604020202020204" pitchFamily="34" charset="0"/>
              </a:rPr>
            </a:br>
            <a:r>
              <a:rPr lang="cy-GB" sz="3200" dirty="0" err="1">
                <a:latin typeface="+mn-lt"/>
                <a:cs typeface="Helvetica" panose="020B0604020202020204" pitchFamily="34" charset="0"/>
              </a:rPr>
              <a:t>Kay</a:t>
            </a:r>
            <a:r>
              <a:rPr lang="cy-GB" sz="3200" dirty="0">
                <a:latin typeface="+mn-lt"/>
                <a:cs typeface="Helvetica" panose="020B0604020202020204" pitchFamily="34" charset="0"/>
              </a:rPr>
              <a:t> </a:t>
            </a:r>
            <a:r>
              <a:rPr lang="cy-GB" sz="3200" dirty="0" err="1">
                <a:latin typeface="+mn-lt"/>
                <a:cs typeface="Helvetica" panose="020B0604020202020204" pitchFamily="34" charset="0"/>
              </a:rPr>
              <a:t>Vizard-Kotkowicz</a:t>
            </a:r>
            <a:r>
              <a:rPr lang="cy-GB" sz="3200" dirty="0">
                <a:latin typeface="+mn-lt"/>
                <a:cs typeface="Helvetica" panose="020B0604020202020204" pitchFamily="34" charset="0"/>
              </a:rPr>
              <a:t> (Cymru)</a:t>
            </a:r>
          </a:p>
          <a:p>
            <a:r>
              <a:rPr lang="cy-GB" sz="3200" dirty="0" err="1">
                <a:latin typeface="+mn-lt"/>
                <a:cs typeface="Helvetica" panose="020B0604020202020204" pitchFamily="34" charset="0"/>
              </a:rPr>
              <a:t>Katy</a:t>
            </a:r>
            <a:r>
              <a:rPr lang="cy-GB" sz="3200" dirty="0">
                <a:latin typeface="+mn-lt"/>
                <a:cs typeface="Helvetica" panose="020B0604020202020204" pitchFamily="34" charset="0"/>
              </a:rPr>
              <a:t> </a:t>
            </a:r>
            <a:r>
              <a:rPr lang="cy-GB" sz="3200" dirty="0" err="1">
                <a:latin typeface="+mn-lt"/>
                <a:cs typeface="Helvetica" panose="020B0604020202020204" pitchFamily="34" charset="0"/>
              </a:rPr>
              <a:t>Barge</a:t>
            </a:r>
            <a:br>
              <a:rPr lang="cy-GB" sz="3200" dirty="0">
                <a:latin typeface="Helvetica" panose="020B0604020202020204" pitchFamily="34" charset="0"/>
                <a:cs typeface="Helvetica" panose="020B0604020202020204" pitchFamily="34" charset="0"/>
              </a:rPr>
            </a:br>
            <a:br>
              <a:rPr lang="cy-GB" sz="3200" dirty="0">
                <a:latin typeface="Helvetica" panose="020B0604020202020204" pitchFamily="34" charset="0"/>
                <a:cs typeface="Helvetica" panose="020B0604020202020204" pitchFamily="34" charset="0"/>
              </a:rPr>
            </a:br>
            <a:r>
              <a:rPr lang="cy-GB" sz="3200" dirty="0">
                <a:latin typeface="Helvetica" panose="020B0604020202020204" pitchFamily="34" charset="0"/>
                <a:cs typeface="Helvetica" panose="020B0604020202020204" pitchFamily="34" charset="0"/>
              </a:rPr>
              <a:t>Ebrill 2024</a:t>
            </a:r>
          </a:p>
        </p:txBody>
      </p:sp>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1</a:t>
            </a:fld>
            <a:endParaRPr lang="en" altLang="en" sz="1067">
              <a:solidFill>
                <a:srgbClr val="000000"/>
              </a:solidFill>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27761-80A3-6164-DC70-738356C01F26}"/>
              </a:ext>
            </a:extLst>
          </p:cNvPr>
          <p:cNvSpPr txBox="1"/>
          <p:nvPr/>
        </p:nvSpPr>
        <p:spPr>
          <a:xfrm>
            <a:off x="0" y="249169"/>
            <a:ext cx="8870212" cy="535531"/>
          </a:xfrm>
          <a:prstGeom prst="rect">
            <a:avLst/>
          </a:prstGeom>
          <a:noFill/>
        </p:spPr>
        <p:txBody>
          <a:bodyPr wrap="square">
            <a:spAutoFit/>
          </a:bodyPr>
          <a:lstStyle/>
          <a:p>
            <a:pPr>
              <a:lnSpc>
                <a:spcPct val="90000"/>
              </a:lnSpc>
              <a:spcBef>
                <a:spcPct val="0"/>
              </a:spcBef>
              <a:spcAft>
                <a:spcPts val="600"/>
              </a:spcAft>
            </a:pPr>
            <a:r>
              <a:rPr lang="cy-GB" sz="3200">
                <a:solidFill>
                  <a:schemeClr val="tx1"/>
                </a:solidFill>
                <a:latin typeface="Helvetica" panose="020B0604020202020204" pitchFamily="34" charset="0"/>
                <a:ea typeface="+mj-ea"/>
                <a:cs typeface="Helvetica" panose="020B0604020202020204" pitchFamily="34" charset="0"/>
              </a:rPr>
              <a:t>Ymgysylltiad </a:t>
            </a:r>
            <a:r>
              <a:rPr lang="cy-GB" sz="3200">
                <a:latin typeface="Helvetica" panose="020B0604020202020204" pitchFamily="34" charset="0"/>
                <a:ea typeface="+mj-ea"/>
                <a:cs typeface="Helvetica" panose="020B0604020202020204" pitchFamily="34" charset="0"/>
              </a:rPr>
              <a:t>R</a:t>
            </a:r>
            <a:r>
              <a:rPr lang="cy-GB" sz="3200">
                <a:solidFill>
                  <a:schemeClr val="tx1"/>
                </a:solidFill>
                <a:latin typeface="Helvetica" panose="020B0604020202020204" pitchFamily="34" charset="0"/>
                <a:ea typeface="+mj-ea"/>
                <a:cs typeface="Helvetica" panose="020B0604020202020204" pitchFamily="34" charset="0"/>
              </a:rPr>
              <a:t>heolwr Cyfrif</a:t>
            </a:r>
          </a:p>
        </p:txBody>
      </p:sp>
      <p:sp>
        <p:nvSpPr>
          <p:cNvPr id="4" name="Content Placeholder 1">
            <a:extLst>
              <a:ext uri="{FF2B5EF4-FFF2-40B4-BE49-F238E27FC236}">
                <a16:creationId xmlns:a16="http://schemas.microsoft.com/office/drawing/2014/main" id="{FF11E818-88E5-8046-9D83-721AA728AB56}"/>
              </a:ext>
            </a:extLst>
          </p:cNvPr>
          <p:cNvSpPr txBox="1">
            <a:spLocks/>
          </p:cNvSpPr>
          <p:nvPr/>
        </p:nvSpPr>
        <p:spPr>
          <a:xfrm>
            <a:off x="80348" y="1884533"/>
            <a:ext cx="7367199" cy="418876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y-GB" sz="2400" dirty="0">
                <a:latin typeface="Helvetica" panose="020B0604020202020204" pitchFamily="34" charset="0"/>
                <a:cs typeface="Helvetica" panose="020B0604020202020204" pitchFamily="34" charset="0"/>
              </a:rPr>
              <a:t>Fforymau 2022/23 – mynychodd 92 o weinyddwyr LCA</a:t>
            </a:r>
          </a:p>
          <a:p>
            <a:endParaRPr lang="en-GB" sz="2400" dirty="0">
              <a:latin typeface="Helvetica" panose="020B0604020202020204" pitchFamily="34" charset="0"/>
              <a:cs typeface="Helvetica" panose="020B0604020202020204" pitchFamily="34" charset="0"/>
            </a:endParaRPr>
          </a:p>
          <a:p>
            <a:pPr marL="0" indent="0">
              <a:buNone/>
            </a:pPr>
            <a:r>
              <a:rPr lang="cy-GB" sz="2400" dirty="0">
                <a:latin typeface="Helvetica" panose="020B0604020202020204" pitchFamily="34" charset="0"/>
                <a:cs typeface="Helvetica" panose="020B0604020202020204" pitchFamily="34" charset="0"/>
              </a:rPr>
              <a:t>    </a:t>
            </a:r>
            <a:r>
              <a:rPr lang="cy-GB" sz="2400" b="1" dirty="0">
                <a:latin typeface="Helvetica" panose="020B0604020202020204" pitchFamily="34" charset="0"/>
                <a:cs typeface="Helvetica" panose="020B0604020202020204" pitchFamily="34" charset="0"/>
              </a:rPr>
              <a:t>Cyswllt uniongyrchol gyda </a:t>
            </a:r>
            <a:r>
              <a:rPr lang="cy-GB" sz="2400" b="1" dirty="0" err="1">
                <a:latin typeface="Helvetica" panose="020B0604020202020204" pitchFamily="34" charset="0"/>
                <a:cs typeface="Helvetica" panose="020B0604020202020204" pitchFamily="34" charset="0"/>
              </a:rPr>
              <a:t>LCs</a:t>
            </a:r>
            <a:endParaRPr lang="cy-GB" sz="2400" b="1" dirty="0">
              <a:latin typeface="Helvetica" panose="020B0604020202020204" pitchFamily="34" charset="0"/>
              <a:cs typeface="Helvetica" panose="020B0604020202020204" pitchFamily="34" charset="0"/>
            </a:endParaRPr>
          </a:p>
          <a:p>
            <a:r>
              <a:rPr lang="cy-GB" sz="2400" dirty="0">
                <a:latin typeface="Helvetica" panose="020B0604020202020204" pitchFamily="34" charset="0"/>
                <a:cs typeface="Helvetica" panose="020B0604020202020204" pitchFamily="34" charset="0"/>
              </a:rPr>
              <a:t>42 cyfarfod wyneb yn wyneb mewn ysgolion/colegau</a:t>
            </a:r>
          </a:p>
          <a:p>
            <a:r>
              <a:rPr lang="cy-GB" sz="2400" dirty="0">
                <a:latin typeface="Helvetica" panose="020B0604020202020204" pitchFamily="34" charset="0"/>
                <a:cs typeface="Helvetica" panose="020B0604020202020204" pitchFamily="34" charset="0"/>
              </a:rPr>
              <a:t>10 adolygiad rhithwir ar-lein gydag ysgolion/colegau</a:t>
            </a:r>
          </a:p>
          <a:p>
            <a:endParaRPr lang="en-US" sz="2200" dirty="0">
              <a:latin typeface="Helvetica" panose="020B0604020202020204" pitchFamily="34" charset="0"/>
              <a:cs typeface="Helvetica" panose="020B0604020202020204" pitchFamily="34" charset="0"/>
            </a:endParaRPr>
          </a:p>
          <a:p>
            <a:pPr marL="0" indent="0">
              <a:buFont typeface="Arial" pitchFamily="34" charset="0"/>
              <a:buNone/>
            </a:pPr>
            <a:endParaRPr lang="en-US" sz="2200" dirty="0">
              <a:latin typeface="Helvetica" panose="020B0604020202020204" pitchFamily="34" charset="0"/>
              <a:cs typeface="Helvetica" panose="020B0604020202020204" pitchFamily="34" charset="0"/>
            </a:endParaRPr>
          </a:p>
        </p:txBody>
      </p:sp>
      <p:pic>
        <p:nvPicPr>
          <p:cNvPr id="9" name="Picture 8" descr="Grŵp o ddwylo yn dal darn o bos  Disgrifiad wedi'i gynhyrchu'n awtomatig">
            <a:extLst>
              <a:ext uri="{FF2B5EF4-FFF2-40B4-BE49-F238E27FC236}">
                <a16:creationId xmlns:a16="http://schemas.microsoft.com/office/drawing/2014/main" id="{070A7697-00FB-C433-F25D-9B1E0AC29B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98132" y="1258771"/>
            <a:ext cx="4340457" cy="4340457"/>
          </a:xfrm>
          <a:prstGeom prst="rect">
            <a:avLst/>
          </a:prstGeom>
        </p:spPr>
      </p:pic>
    </p:spTree>
    <p:extLst>
      <p:ext uri="{BB962C8B-B14F-4D97-AF65-F5344CB8AC3E}">
        <p14:creationId xmlns:p14="http://schemas.microsoft.com/office/powerpoint/2010/main" val="273319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08662" y="979201"/>
            <a:ext cx="12083337" cy="543164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y-GB" sz="1800" b="1">
                <a:latin typeface="Helvetica" panose="020B0604020202020204" pitchFamily="34" charset="0"/>
                <a:cs typeface="Helvetica" panose="020B0604020202020204" pitchFamily="34" charset="0"/>
              </a:rPr>
              <a:t>Cyflawni ar eich gofynion</a:t>
            </a:r>
          </a:p>
          <a:p>
            <a:r>
              <a:rPr lang="cy-GB" sz="1800">
                <a:latin typeface="Helvetica" panose="020B0604020202020204" pitchFamily="34" charset="0"/>
                <a:ea typeface="Aptos" panose="020B0004020202020204" pitchFamily="34" charset="0"/>
                <a:cs typeface="Helvetica" panose="020B0604020202020204" pitchFamily="34" charset="0"/>
              </a:rPr>
              <a:t>Ychwanegwyd a</a:t>
            </a:r>
            <a:r>
              <a:rPr lang="cy-GB" sz="1800">
                <a:effectLst/>
                <a:latin typeface="Helvetica" panose="020B0604020202020204" pitchFamily="34" charset="0"/>
                <a:ea typeface="Aptos" panose="020B0004020202020204" pitchFamily="34" charset="0"/>
                <a:cs typeface="Helvetica" panose="020B0604020202020204" pitchFamily="34" charset="0"/>
              </a:rPr>
              <a:t>llforio at restrau gwaith presenoldeb, ymgeisio a chytundebau dysgu LCA</a:t>
            </a:r>
          </a:p>
          <a:p>
            <a:r>
              <a:rPr lang="cy-GB" sz="1800">
                <a:latin typeface="Helvetica" panose="020B0604020202020204" pitchFamily="34" charset="0"/>
                <a:ea typeface="Aptos" panose="020B0004020202020204" pitchFamily="34" charset="0"/>
                <a:cs typeface="Helvetica" panose="020B0604020202020204" pitchFamily="34" charset="0"/>
              </a:rPr>
              <a:t>Ychwanegwyd a</a:t>
            </a:r>
            <a:r>
              <a:rPr lang="cy-GB" sz="1800">
                <a:effectLst/>
                <a:latin typeface="Helvetica" panose="020B0604020202020204" pitchFamily="34" charset="0"/>
                <a:ea typeface="Aptos" panose="020B0004020202020204" pitchFamily="34" charset="0"/>
                <a:cs typeface="Helvetica" panose="020B0604020202020204" pitchFamily="34" charset="0"/>
              </a:rPr>
              <a:t>llforio at restrau gwaith presenoldeb ac ymgeisio GDLlC</a:t>
            </a:r>
          </a:p>
          <a:p>
            <a:r>
              <a:rPr lang="cy-GB" sz="1800">
                <a:effectLst/>
                <a:latin typeface="Helvetica" panose="020B0604020202020204" pitchFamily="34" charset="0"/>
                <a:ea typeface="Aptos" panose="020B0004020202020204" pitchFamily="34" charset="0"/>
                <a:cs typeface="Helvetica" panose="020B0604020202020204" pitchFamily="34" charset="0"/>
              </a:rPr>
              <a:t>Tab </a:t>
            </a:r>
            <a:r>
              <a:rPr lang="cy-GB" sz="1800">
                <a:latin typeface="Helvetica" panose="020B0604020202020204" pitchFamily="34" charset="0"/>
                <a:ea typeface="Aptos" panose="020B0004020202020204" pitchFamily="34" charset="0"/>
                <a:cs typeface="Helvetica" panose="020B0604020202020204" pitchFamily="34" charset="0"/>
              </a:rPr>
              <a:t>manylion defnyddiwr </a:t>
            </a:r>
            <a:r>
              <a:rPr lang="cy-GB" sz="1800">
                <a:effectLst/>
                <a:latin typeface="Helvetica" panose="020B0604020202020204" pitchFamily="34" charset="0"/>
                <a:ea typeface="Aptos" panose="020B0004020202020204" pitchFamily="34" charset="0"/>
                <a:cs typeface="Helvetica" panose="020B0604020202020204" pitchFamily="34" charset="0"/>
              </a:rPr>
              <a:t>yn ddiofyn i 'guddio defnyddwyr anactif'</a:t>
            </a:r>
          </a:p>
          <a:p>
            <a:r>
              <a:rPr lang="cy-GB" sz="1800">
                <a:latin typeface="Helvetica" panose="020B0604020202020204" pitchFamily="34" charset="0"/>
                <a:ea typeface="Aptos" panose="020B0004020202020204" pitchFamily="34" charset="0"/>
                <a:cs typeface="Helvetica" panose="020B0604020202020204" pitchFamily="34" charset="0"/>
              </a:rPr>
              <a:t>Gallwch nawr ychwanegu enwau grwpiau hyd at 30 nod o hyd</a:t>
            </a:r>
          </a:p>
          <a:p>
            <a:r>
              <a:rPr lang="cy-GB" sz="1800">
                <a:latin typeface="Helvetica" panose="020B0604020202020204" pitchFamily="34" charset="0"/>
                <a:ea typeface="Aptos" panose="020B0004020202020204" pitchFamily="34" charset="0"/>
                <a:cs typeface="Helvetica" panose="020B0604020202020204" pitchFamily="34" charset="0"/>
              </a:rPr>
              <a:t>Gallwch nawr glicio ar enter ar ôl i chi fewnbynnu enw myfyriwr ac ati yn hytrach na gorfod pwyso ar return</a:t>
            </a:r>
          </a:p>
          <a:p>
            <a:r>
              <a:rPr lang="cy-GB" sz="1800">
                <a:effectLst/>
                <a:latin typeface="Helvetica" panose="020B0604020202020204" pitchFamily="34" charset="0"/>
                <a:ea typeface="Aptos" panose="020B0004020202020204" pitchFamily="34" charset="0"/>
                <a:cs typeface="Helvetica" panose="020B0604020202020204" pitchFamily="34" charset="0"/>
              </a:rPr>
              <a:t>Wythnosau presenoldeb diofyn o fewn chwiliad cwsmer LCA yn 75</a:t>
            </a:r>
          </a:p>
          <a:p>
            <a:r>
              <a:rPr lang="cy-GB" sz="1800">
                <a:latin typeface="Helvetica" panose="020B0604020202020204" pitchFamily="34" charset="0"/>
                <a:ea typeface="Aptos" panose="020B0004020202020204" pitchFamily="34" charset="0"/>
                <a:cs typeface="Helvetica" panose="020B0604020202020204" pitchFamily="34" charset="0"/>
              </a:rPr>
              <a:t>Bellach mae gennym</a:t>
            </a:r>
            <a:r>
              <a:rPr lang="cy-GB" sz="1800">
                <a:effectLst/>
                <a:latin typeface="Helvetica" panose="020B0604020202020204" pitchFamily="34" charset="0"/>
                <a:ea typeface="Aptos" panose="020B0004020202020204" pitchFamily="34" charset="0"/>
                <a:cs typeface="Helvetica" panose="020B0604020202020204" pitchFamily="34" charset="0"/>
              </a:rPr>
              <a:t> PDF ac Excel adroddiad dileu</a:t>
            </a:r>
          </a:p>
          <a:p>
            <a:r>
              <a:rPr lang="cy-GB" sz="1800">
                <a:effectLst/>
                <a:latin typeface="Helvetica" panose="020B0604020202020204" pitchFamily="34" charset="0"/>
                <a:ea typeface="Aptos" panose="020B0004020202020204" pitchFamily="34" charset="0"/>
                <a:cs typeface="Helvetica" panose="020B0604020202020204" pitchFamily="34" charset="0"/>
              </a:rPr>
              <a:t>Neges rhybudd cyn cyflwyno cytundeb dysgu</a:t>
            </a:r>
          </a:p>
          <a:p>
            <a:r>
              <a:rPr lang="cy-GB" sz="1800">
                <a:latin typeface="Helvetica" panose="020B0604020202020204" pitchFamily="34" charset="0"/>
                <a:ea typeface="Aptos" panose="020B0004020202020204" pitchFamily="34" charset="0"/>
                <a:cs typeface="Helvetica" panose="020B0604020202020204" pitchFamily="34" charset="0"/>
              </a:rPr>
              <a:t>Bellach gellir defnyddio nodau Cymraeg</a:t>
            </a:r>
          </a:p>
          <a:p>
            <a:pPr marL="0" indent="0">
              <a:buNone/>
            </a:pPr>
            <a:endParaRPr lang="en-GB" sz="1800" dirty="0">
              <a:latin typeface="Helvetica" panose="020B0604020202020204" pitchFamily="34" charset="0"/>
              <a:cs typeface="Helvetica" panose="020B0604020202020204" pitchFamily="34" charset="0"/>
            </a:endParaRPr>
          </a:p>
          <a:p>
            <a:pPr marL="0" indent="0">
              <a:buNone/>
            </a:pPr>
            <a:r>
              <a:rPr lang="cy-GB" sz="1800" b="1">
                <a:latin typeface="Helvetica" panose="020B0604020202020204" pitchFamily="34" charset="0"/>
                <a:cs typeface="Helvetica" panose="020B0604020202020204" pitchFamily="34" charset="0"/>
              </a:rPr>
              <a:t>Ar ein rhestr ddymuniadau – Ailosod dyddiau cyfartalog </a:t>
            </a:r>
          </a:p>
          <a:p>
            <a:r>
              <a:rPr lang="cy-GB" sz="1800">
                <a:latin typeface="Helvetica" panose="020B0604020202020204" pitchFamily="34" charset="0"/>
                <a:cs typeface="Helvetica" panose="020B0604020202020204" pitchFamily="34" charset="0"/>
              </a:rPr>
              <a:t>Pan fydd myfyriwr yn trosglwyddo i LC newydd </a:t>
            </a:r>
          </a:p>
          <a:p>
            <a:r>
              <a:rPr lang="cy-GB" sz="1800">
                <a:latin typeface="Helvetica" panose="020B0604020202020204" pitchFamily="34" charset="0"/>
                <a:cs typeface="Helvetica" panose="020B0604020202020204" pitchFamily="34" charset="0"/>
              </a:rPr>
              <a:t>Os yw cais yn aros am wybodaeth ond bod y diwrnodau cyfartalog yn dal i gyfrif (fel arfer pan fyddant mewn gwiriad sampl).</a:t>
            </a:r>
          </a:p>
          <a:p>
            <a:pPr marL="0" indent="0">
              <a:buFont typeface="Arial" pitchFamily="34" charset="0"/>
              <a:buNone/>
            </a:pPr>
            <a:endParaRPr lang="en-GB"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6040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612392" y="2402614"/>
            <a:ext cx="9760661" cy="831900"/>
          </a:xfrm>
          <a:prstGeom prst="rect">
            <a:avLst/>
          </a:prstGeom>
        </p:spPr>
        <p:txBody>
          <a:bodyPr lIns="121900" tIns="121900" rIns="121900" bIns="121900" numCol="1" anchor="b" anchorCtr="0">
            <a:noAutofit/>
          </a:bodyPr>
          <a:lstStyle/>
          <a:p>
            <a:pPr marL="342900" lvl="0" indent="-342900">
              <a:defRPr/>
            </a:pPr>
            <a:r>
              <a:rPr lang="cy-GB" sz="3200">
                <a:latin typeface="Helvetica" panose="020B0604020202030204" pitchFamily="34" charset="0"/>
              </a:rPr>
              <a:t>EGWYL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74270" y="2681046"/>
            <a:ext cx="9760661" cy="831900"/>
          </a:xfrm>
          <a:prstGeom prst="rect">
            <a:avLst/>
          </a:prstGeom>
        </p:spPr>
        <p:txBody>
          <a:bodyPr lIns="121900" tIns="121900" rIns="121900" bIns="121900" numCol="1" anchor="b" anchorCtr="0">
            <a:noAutofit/>
          </a:bodyPr>
          <a:lstStyle/>
          <a:p>
            <a:pPr marL="342900" lvl="0" indent="-342900">
              <a:defRPr/>
            </a:pPr>
            <a:r>
              <a:rPr lang="cy-GB" sz="3200">
                <a:latin typeface="Helvetica" panose="020B0604020202030204" pitchFamily="34" charset="0"/>
              </a:rPr>
              <a:t>Profi eich Gwybodaeth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320266" y="848249"/>
            <a:ext cx="8279475" cy="1602371"/>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2300" dirty="0">
              <a:solidFill>
                <a:prstClr val="black"/>
              </a:solidFill>
              <a:latin typeface="Helvetica" pitchFamily="34" charset="0"/>
              <a:ea typeface="+mn-ea"/>
            </a:endParaRPr>
          </a:p>
          <a:p>
            <a:pPr marL="482588" indent="-482588" eaLnBrk="0" hangingPunct="0">
              <a:buClr>
                <a:srgbClr val="00877C"/>
              </a:buClr>
              <a:defRPr/>
            </a:pPr>
            <a:r>
              <a:rPr lang="cy-GB" sz="2400" dirty="0">
                <a:solidFill>
                  <a:prstClr val="black"/>
                </a:solidFill>
                <a:latin typeface="Helvetica" pitchFamily="34" charset="0"/>
                <a:ea typeface="+mn-ea"/>
              </a:rPr>
              <a:t>	A allwch chi gael gwared ar fyfyriwr nad yw wedi llofnodi ei gytundeb dysgu ar ôl 10 diwrnod gwaith, hyd yn oed os ydych yn gwybod ei fod yn astudio gyda chi?</a:t>
            </a:r>
          </a:p>
        </p:txBody>
      </p:sp>
      <p:sp>
        <p:nvSpPr>
          <p:cNvPr id="9" name="Rectangle 8">
            <a:extLst>
              <a:ext uri="{FF2B5EF4-FFF2-40B4-BE49-F238E27FC236}">
                <a16:creationId xmlns:a16="http://schemas.microsoft.com/office/drawing/2014/main" id="{01F942B1-E453-D478-0B63-9C927D7958F2}"/>
              </a:ext>
            </a:extLst>
          </p:cNvPr>
          <p:cNvSpPr/>
          <p:nvPr/>
        </p:nvSpPr>
        <p:spPr>
          <a:xfrm>
            <a:off x="242259" y="4794371"/>
            <a:ext cx="7915151" cy="1754326"/>
          </a:xfrm>
          <a:prstGeom prst="rect">
            <a:avLst/>
          </a:prstGeom>
        </p:spPr>
        <p:txBody>
          <a:bodyPr wrap="square">
            <a:spAutoFit/>
          </a:bodyPr>
          <a:lstStyle/>
          <a:p>
            <a:pPr defTabSz="651917">
              <a:lnSpc>
                <a:spcPct val="90000"/>
              </a:lnSpc>
              <a:spcAft>
                <a:spcPct val="35000"/>
              </a:spcAft>
            </a:pPr>
            <a:r>
              <a:rPr lang="cy-GB" sz="2400" dirty="0">
                <a:latin typeface="Helvetica" pitchFamily="34" charset="0"/>
              </a:rPr>
              <a:t>Bydd hyn yn helpu diogelu eich safon gwasanaeth. Bydd SLC yn gofyn i'r myfyriwr lofnodi ALl trwy lythyr. Bydd yr LC yn gofyn iddynt lofnodi eu cytundeb dysgu a bydd SLC hefyd yn anfon negeseuon testun atgoffa ac ati. Gallwch bob amser adfer unwaith y bydd am ei lofnodi.</a:t>
            </a:r>
          </a:p>
        </p:txBody>
      </p:sp>
      <p:pic>
        <p:nvPicPr>
          <p:cNvPr id="3" name="Picture 2">
            <a:extLst>
              <a:ext uri="{FF2B5EF4-FFF2-40B4-BE49-F238E27FC236}">
                <a16:creationId xmlns:a16="http://schemas.microsoft.com/office/drawing/2014/main" id="{29ADEDFF-8148-1B38-5010-1B501111C0F8}"/>
              </a:ext>
            </a:extLst>
          </p:cNvPr>
          <p:cNvPicPr>
            <a:picLocks noChangeAspect="1"/>
          </p:cNvPicPr>
          <p:nvPr/>
        </p:nvPicPr>
        <p:blipFill>
          <a:blip r:embed="rId3"/>
          <a:stretch>
            <a:fillRect/>
          </a:stretch>
        </p:blipFill>
        <p:spPr>
          <a:xfrm>
            <a:off x="7959209" y="1626351"/>
            <a:ext cx="3781424" cy="3796671"/>
          </a:xfrm>
          <a:prstGeom prst="rect">
            <a:avLst/>
          </a:prstGeom>
        </p:spPr>
      </p:pic>
      <p:pic>
        <p:nvPicPr>
          <p:cNvPr id="5" name="Picture 4">
            <a:extLst>
              <a:ext uri="{FF2B5EF4-FFF2-40B4-BE49-F238E27FC236}">
                <a16:creationId xmlns:a16="http://schemas.microsoft.com/office/drawing/2014/main" id="{997AA20E-9EC7-C2DB-4893-B89ECB38B742}"/>
              </a:ext>
            </a:extLst>
          </p:cNvPr>
          <p:cNvPicPr>
            <a:picLocks noChangeAspect="1"/>
          </p:cNvPicPr>
          <p:nvPr/>
        </p:nvPicPr>
        <p:blipFill>
          <a:blip r:embed="rId4"/>
          <a:stretch>
            <a:fillRect/>
          </a:stretch>
        </p:blipFill>
        <p:spPr>
          <a:xfrm rot="506582">
            <a:off x="1782601" y="2475308"/>
            <a:ext cx="3155839" cy="20987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23201" y="379952"/>
            <a:ext cx="7933177" cy="2356423"/>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algn="ctr" eaLnBrk="0" hangingPunct="0">
              <a:buClr>
                <a:srgbClr val="00877C"/>
              </a:buClr>
              <a:defRPr/>
            </a:pPr>
            <a:endParaRPr lang="en-GB" altLang="en-US" sz="4800" dirty="0">
              <a:solidFill>
                <a:prstClr val="black"/>
              </a:solidFill>
              <a:latin typeface="Helvetica" pitchFamily="34" charset="0"/>
              <a:ea typeface="+mn-ea"/>
            </a:endParaRPr>
          </a:p>
          <a:p>
            <a:r>
              <a:rPr lang="cy-GB" sz="2400">
                <a:latin typeface="Helvetica" pitchFamily="34" charset="0"/>
              </a:rPr>
              <a:t>Os oes gan eich cofrestr rai marciau presenoldeb ar goll, dylech adael y porth cadarnhad presenoldeb yn wag nes eich bod yn gwybod a oedd y myfyriwr yn bresennol ai peidio.</a:t>
            </a:r>
          </a:p>
        </p:txBody>
      </p:sp>
      <p:sp>
        <p:nvSpPr>
          <p:cNvPr id="9" name="Rectangle 8">
            <a:extLst>
              <a:ext uri="{FF2B5EF4-FFF2-40B4-BE49-F238E27FC236}">
                <a16:creationId xmlns:a16="http://schemas.microsoft.com/office/drawing/2014/main" id="{01F942B1-E453-D478-0B63-9C927D7958F2}"/>
              </a:ext>
            </a:extLst>
          </p:cNvPr>
          <p:cNvSpPr/>
          <p:nvPr/>
        </p:nvSpPr>
        <p:spPr>
          <a:xfrm>
            <a:off x="271996" y="4970627"/>
            <a:ext cx="7543800" cy="1200329"/>
          </a:xfrm>
          <a:prstGeom prst="rect">
            <a:avLst/>
          </a:prstGeom>
        </p:spPr>
        <p:txBody>
          <a:bodyPr wrap="square">
            <a:spAutoFit/>
          </a:bodyPr>
          <a:lstStyle/>
          <a:p>
            <a:r>
              <a:rPr lang="cy-GB" sz="2400">
                <a:latin typeface="Helvetica" pitchFamily="34" charset="0"/>
              </a:rPr>
              <a:t>Ni ddylech fyth adael cadarnhad presenoldeb yn wag, dylid ei farcio fel un nad yw'n bresennol nes bod gennych brawf presenoldeb. </a:t>
            </a:r>
          </a:p>
        </p:txBody>
      </p:sp>
      <p:pic>
        <p:nvPicPr>
          <p:cNvPr id="4" name="Picture 3" descr="Arwydd coch petryalog gyda chefndir du  Disgrifiad wedi'i gynhyrchu'n awtomatig">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83305" y="2524805"/>
            <a:ext cx="3230954" cy="2148633"/>
          </a:xfrm>
          <a:prstGeom prst="rect">
            <a:avLst/>
          </a:prstGeom>
        </p:spPr>
      </p:pic>
      <p:pic>
        <p:nvPicPr>
          <p:cNvPr id="3" name="Picture 2">
            <a:extLst>
              <a:ext uri="{FF2B5EF4-FFF2-40B4-BE49-F238E27FC236}">
                <a16:creationId xmlns:a16="http://schemas.microsoft.com/office/drawing/2014/main" id="{FEB29EC6-012C-9254-1608-E24DCFBD1C31}"/>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2608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105281" y="792335"/>
            <a:ext cx="8616762" cy="1617760"/>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endParaRPr lang="en-GB" altLang="en-US" sz="2400" dirty="0">
              <a:solidFill>
                <a:prstClr val="black"/>
              </a:solidFill>
              <a:latin typeface="Helvetica" pitchFamily="34" charset="0"/>
              <a:ea typeface="+mn-ea"/>
            </a:endParaRPr>
          </a:p>
          <a:p>
            <a:pPr eaLnBrk="0" hangingPunct="0">
              <a:buClr>
                <a:srgbClr val="00877C"/>
              </a:buClr>
              <a:defRPr/>
            </a:pPr>
            <a:r>
              <a:rPr lang="cy-GB" sz="2400" dirty="0">
                <a:latin typeface="Helvetica" pitchFamily="34" charset="0"/>
              </a:rPr>
              <a:t>Mae angen i chi gysylltu â'ch rheolwr cyfrif i gael adolygiad cyfrif i ddarganfod sut yr ydych yn perfformio yn erbyn y safonau gwasanaeth.</a:t>
            </a:r>
          </a:p>
        </p:txBody>
      </p:sp>
      <p:sp>
        <p:nvSpPr>
          <p:cNvPr id="9" name="Rectangle 8">
            <a:extLst>
              <a:ext uri="{FF2B5EF4-FFF2-40B4-BE49-F238E27FC236}">
                <a16:creationId xmlns:a16="http://schemas.microsoft.com/office/drawing/2014/main" id="{01F942B1-E453-D478-0B63-9C927D7958F2}"/>
              </a:ext>
            </a:extLst>
          </p:cNvPr>
          <p:cNvSpPr/>
          <p:nvPr/>
        </p:nvSpPr>
        <p:spPr>
          <a:xfrm>
            <a:off x="251899" y="4707861"/>
            <a:ext cx="7543800" cy="1569660"/>
          </a:xfrm>
          <a:prstGeom prst="rect">
            <a:avLst/>
          </a:prstGeom>
        </p:spPr>
        <p:txBody>
          <a:bodyPr wrap="square">
            <a:spAutoFit/>
          </a:bodyPr>
          <a:lstStyle/>
          <a:p>
            <a:r>
              <a:rPr lang="cy-GB" sz="2400">
                <a:latin typeface="Helvetica" pitchFamily="34" charset="0"/>
              </a:rPr>
              <a:t>Mae adroddiadau safon gwasanaeth ar gael ar y porth - mae adroddiad hunanwasanaeth yn helpu rhoi trosolwg o'ch Canolfan Ddysgu ac yn darparu cymhariaeth sector rhanbarthol.</a:t>
            </a:r>
          </a:p>
        </p:txBody>
      </p:sp>
      <p:pic>
        <p:nvPicPr>
          <p:cNvPr id="4" name="Picture 3" descr="Arwydd coch petryalog gyda chefndir du  Disgrifiad wedi'i gynhyrchu'n awtomatig">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814015" y="2354682"/>
            <a:ext cx="3230954" cy="2148633"/>
          </a:xfrm>
          <a:prstGeom prst="rect">
            <a:avLst/>
          </a:prstGeom>
        </p:spPr>
      </p:pic>
      <p:pic>
        <p:nvPicPr>
          <p:cNvPr id="3" name="Picture 2">
            <a:extLst>
              <a:ext uri="{FF2B5EF4-FFF2-40B4-BE49-F238E27FC236}">
                <a16:creationId xmlns:a16="http://schemas.microsoft.com/office/drawing/2014/main" id="{C54448DD-B222-8722-4632-6558C02596EE}"/>
              </a:ext>
            </a:extLst>
          </p:cNvPr>
          <p:cNvPicPr>
            <a:picLocks noChangeAspect="1"/>
          </p:cNvPicPr>
          <p:nvPr/>
        </p:nvPicPr>
        <p:blipFill>
          <a:blip r:embed="rId5"/>
          <a:stretch>
            <a:fillRect/>
          </a:stretch>
        </p:blipFill>
        <p:spPr>
          <a:xfrm>
            <a:off x="7959209" y="1915297"/>
            <a:ext cx="3781424" cy="3507725"/>
          </a:xfrm>
          <a:prstGeom prst="rect">
            <a:avLst/>
          </a:prstGeom>
        </p:spPr>
      </p:pic>
    </p:spTree>
    <p:extLst>
      <p:ext uri="{BB962C8B-B14F-4D97-AF65-F5344CB8AC3E}">
        <p14:creationId xmlns:p14="http://schemas.microsoft.com/office/powerpoint/2010/main" val="3773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0C37474-5187-1BE0-E42D-1C1217F291F0}"/>
              </a:ext>
            </a:extLst>
          </p:cNvPr>
          <p:cNvSpPr txBox="1">
            <a:spLocks noChangeArrowheads="1"/>
          </p:cNvSpPr>
          <p:nvPr/>
        </p:nvSpPr>
        <p:spPr bwMode="auto">
          <a:xfrm>
            <a:off x="0" y="1022222"/>
            <a:ext cx="9403571" cy="509764"/>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482588" indent="-482588" eaLnBrk="0" hangingPunct="0">
              <a:buClr>
                <a:srgbClr val="00877C"/>
              </a:buClr>
              <a:defRPr/>
            </a:pPr>
            <a:r>
              <a:rPr lang="cy-GB" sz="2400" dirty="0">
                <a:latin typeface="Helvetica" panose="020B0604020202020204" pitchFamily="34" charset="0"/>
                <a:cs typeface="Helvetica" panose="020B0604020202020204" pitchFamily="34" charset="0"/>
              </a:rPr>
              <a:t>Dim ond ar gyfer gofalwyr plant y gellir defnyddio/ticio amgylchiadau esgusodol.</a:t>
            </a:r>
          </a:p>
        </p:txBody>
      </p:sp>
      <p:sp>
        <p:nvSpPr>
          <p:cNvPr id="9" name="Rectangle 8">
            <a:extLst>
              <a:ext uri="{FF2B5EF4-FFF2-40B4-BE49-F238E27FC236}">
                <a16:creationId xmlns:a16="http://schemas.microsoft.com/office/drawing/2014/main" id="{01F942B1-E453-D478-0B63-9C927D7958F2}"/>
              </a:ext>
            </a:extLst>
          </p:cNvPr>
          <p:cNvSpPr/>
          <p:nvPr/>
        </p:nvSpPr>
        <p:spPr>
          <a:xfrm>
            <a:off x="251898" y="4707861"/>
            <a:ext cx="7707311" cy="1569660"/>
          </a:xfrm>
          <a:prstGeom prst="rect">
            <a:avLst/>
          </a:prstGeom>
        </p:spPr>
        <p:txBody>
          <a:bodyPr wrap="square">
            <a:spAutoFit/>
          </a:bodyPr>
          <a:lstStyle/>
          <a:p>
            <a:r>
              <a:rPr lang="cy-GB" sz="2400" dirty="0">
                <a:latin typeface="Helvetica" panose="020B0604020202020204" pitchFamily="34" charset="0"/>
                <a:cs typeface="Helvetica" panose="020B0604020202020204" pitchFamily="34" charset="0"/>
              </a:rPr>
              <a:t>Pwrpas hyn yw cefnogi myfyrwyr bregus sydd mewn perygl o beidio â chymryd rhan mewn addysg. Gallai hyn gynnwys cyfrifoldebau gofalu neu anableddau ond nid yw’n gyfyngedig i hyn.</a:t>
            </a:r>
          </a:p>
        </p:txBody>
      </p:sp>
      <p:pic>
        <p:nvPicPr>
          <p:cNvPr id="4" name="Picture 3" descr="Arwydd coch petryalog gyda chefndir du  Disgrifiad wedi'i gynhyrchu'n awtomatig">
            <a:extLst>
              <a:ext uri="{FF2B5EF4-FFF2-40B4-BE49-F238E27FC236}">
                <a16:creationId xmlns:a16="http://schemas.microsoft.com/office/drawing/2014/main" id="{2E180856-BA72-0F65-231F-49AF95030E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90154">
            <a:off x="1968365" y="1900592"/>
            <a:ext cx="3230954" cy="2148633"/>
          </a:xfrm>
          <a:prstGeom prst="rect">
            <a:avLst/>
          </a:prstGeom>
        </p:spPr>
      </p:pic>
      <p:pic>
        <p:nvPicPr>
          <p:cNvPr id="3" name="Picture 2">
            <a:extLst>
              <a:ext uri="{FF2B5EF4-FFF2-40B4-BE49-F238E27FC236}">
                <a16:creationId xmlns:a16="http://schemas.microsoft.com/office/drawing/2014/main" id="{80C97081-015F-CE8F-32BF-B269D9534F02}"/>
              </a:ext>
            </a:extLst>
          </p:cNvPr>
          <p:cNvPicPr>
            <a:picLocks noChangeAspect="1"/>
          </p:cNvPicPr>
          <p:nvPr/>
        </p:nvPicPr>
        <p:blipFill>
          <a:blip r:embed="rId5"/>
          <a:stretch>
            <a:fillRect/>
          </a:stretch>
        </p:blipFill>
        <p:spPr>
          <a:xfrm>
            <a:off x="7959209" y="1626351"/>
            <a:ext cx="3781424" cy="3796671"/>
          </a:xfrm>
          <a:prstGeom prst="rect">
            <a:avLst/>
          </a:prstGeom>
        </p:spPr>
      </p:pic>
    </p:spTree>
    <p:extLst>
      <p:ext uri="{BB962C8B-B14F-4D97-AF65-F5344CB8AC3E}">
        <p14:creationId xmlns:p14="http://schemas.microsoft.com/office/powerpoint/2010/main" val="30496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64220" y="2691095"/>
            <a:ext cx="9760661" cy="831900"/>
          </a:xfrm>
          <a:prstGeom prst="rect">
            <a:avLst/>
          </a:prstGeom>
        </p:spPr>
        <p:txBody>
          <a:bodyPr lIns="121900" tIns="121900" rIns="121900" bIns="121900" numCol="1" anchor="b" anchorCtr="0">
            <a:noAutofit/>
          </a:bodyPr>
          <a:lstStyle/>
          <a:p>
            <a:pPr marL="342900" lvl="0" indent="-342900">
              <a:defRPr/>
            </a:pPr>
            <a:r>
              <a:rPr lang="cy-GB" sz="3200">
                <a:latin typeface="Helvetica" panose="020B0604020202030204" pitchFamily="34" charset="0"/>
              </a:rPr>
              <a:t>Astudiaethau Achos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F2CF8-7D38-21BF-5FB7-5B61818999E9}"/>
              </a:ext>
            </a:extLst>
          </p:cNvPr>
          <p:cNvSpPr txBox="1"/>
          <p:nvPr/>
        </p:nvSpPr>
        <p:spPr>
          <a:xfrm>
            <a:off x="172221" y="1068561"/>
            <a:ext cx="11389489" cy="5355312"/>
          </a:xfrm>
          <a:prstGeom prst="rect">
            <a:avLst/>
          </a:prstGeom>
          <a:noFill/>
        </p:spPr>
        <p:txBody>
          <a:bodyPr wrap="square" rtlCol="0">
            <a:spAutoFit/>
          </a:bodyPr>
          <a:lstStyle/>
          <a:p>
            <a:r>
              <a:rPr lang="cy-GB">
                <a:latin typeface="Helvetica" panose="020B0604020202020204" pitchFamily="34" charset="0"/>
                <a:cs typeface="Helvetica" panose="020B0604020202020204" pitchFamily="34" charset="0"/>
              </a:rPr>
              <a:t>Gan weithio mewn grwpiau meddyliwch am y senarios canlynol</a:t>
            </a:r>
          </a:p>
          <a:p>
            <a:endParaRPr lang="en-GB" dirty="0">
              <a:latin typeface="Helvetica" panose="020B0604020202020204" pitchFamily="34" charset="0"/>
              <a:cs typeface="Helvetica" panose="020B0604020202020204" pitchFamily="34" charset="0"/>
            </a:endParaRPr>
          </a:p>
          <a:p>
            <a:r>
              <a:rPr lang="cy-GB">
                <a:solidFill>
                  <a:srgbClr val="00B0F0"/>
                </a:solidFill>
                <a:latin typeface="Helvetica" panose="020B0604020202020204" pitchFamily="34" charset="0"/>
                <a:cs typeface="Helvetica" panose="020B0604020202020204" pitchFamily="34" charset="0"/>
              </a:rPr>
              <a:t>1, Mae myfyriwr LCA yn astudio 4 pwnc ac yn astudio'n llawn amser ar ddechrau'r flwyddyn academaidd.</a:t>
            </a:r>
          </a:p>
          <a:p>
            <a:pPr marL="0" indent="0">
              <a:buNone/>
            </a:pPr>
            <a:endParaRPr lang="en-GB" dirty="0">
              <a:solidFill>
                <a:srgbClr val="00B0F0"/>
              </a:solidFill>
              <a:latin typeface="Helvetica" panose="020B0604020202020204" pitchFamily="34" charset="0"/>
              <a:cs typeface="Helvetica" panose="020B0604020202020204" pitchFamily="34" charset="0"/>
            </a:endParaRPr>
          </a:p>
          <a:p>
            <a:r>
              <a:rPr lang="cy-GB">
                <a:solidFill>
                  <a:srgbClr val="00B0F0"/>
                </a:solidFill>
                <a:latin typeface="Helvetica" panose="020B0604020202020204" pitchFamily="34" charset="0"/>
                <a:cs typeface="Helvetica" panose="020B0604020202020204" pitchFamily="34" charset="0"/>
              </a:rPr>
              <a:t>Maen nhw'n penderfynu gollwng 2 ganol blwyddyn gan nad ydyn nhw'n mwynhau'r pynciau.</a:t>
            </a:r>
          </a:p>
          <a:p>
            <a:endParaRPr lang="en-GB" dirty="0">
              <a:solidFill>
                <a:srgbClr val="00B0F0"/>
              </a:solidFill>
              <a:latin typeface="Helvetica" panose="020B0604020202020204" pitchFamily="34" charset="0"/>
              <a:cs typeface="Helvetica" panose="020B0604020202020204" pitchFamily="34" charset="0"/>
            </a:endParaRPr>
          </a:p>
          <a:p>
            <a:r>
              <a:rPr lang="cy-GB">
                <a:solidFill>
                  <a:srgbClr val="00B0F0"/>
                </a:solidFill>
                <a:latin typeface="Helvetica" panose="020B0604020202020204" pitchFamily="34" charset="0"/>
                <a:cs typeface="Helvetica" panose="020B0604020202020204" pitchFamily="34" charset="0"/>
              </a:rPr>
              <a:t>Beth fyddai angen i chi fel gweinyddwr ei wirio i sicrhau eu bod yn dal yn gymwys i gael LCA.</a:t>
            </a:r>
          </a:p>
          <a:p>
            <a:endParaRPr lang="en-GB" dirty="0">
              <a:latin typeface="Helvetica" panose="020B0604020202020204" pitchFamily="34" charset="0"/>
              <a:cs typeface="Helvetica" panose="020B0604020202020204" pitchFamily="34" charset="0"/>
            </a:endParaRPr>
          </a:p>
          <a:p>
            <a:r>
              <a:rPr lang="cy-GB">
                <a:solidFill>
                  <a:schemeClr val="accent6">
                    <a:lumMod val="75000"/>
                  </a:schemeClr>
                </a:solidFill>
                <a:latin typeface="Helvetica" panose="020B0604020202020204" pitchFamily="34" charset="0"/>
                <a:cs typeface="Helvetica" panose="020B0604020202020204" pitchFamily="34" charset="0"/>
              </a:rPr>
              <a:t>2, Rydym yn cynnal 2 wiriad sampl ar fyfyrwyr sy'n dychwelyd yn ystod y flwyddyn. Un yn yr haf cyn dychwelyd ac un arall ym mis Tachwedd/Rhagfyr.</a:t>
            </a:r>
          </a:p>
          <a:p>
            <a:endParaRPr lang="en-GB" dirty="0">
              <a:solidFill>
                <a:schemeClr val="accent6">
                  <a:lumMod val="75000"/>
                </a:schemeClr>
              </a:solidFill>
              <a:latin typeface="Helvetica" panose="020B0604020202020204" pitchFamily="34" charset="0"/>
              <a:cs typeface="Helvetica" panose="020B0604020202020204" pitchFamily="34" charset="0"/>
            </a:endParaRPr>
          </a:p>
          <a:p>
            <a:r>
              <a:rPr lang="cy-GB">
                <a:solidFill>
                  <a:schemeClr val="accent6">
                    <a:lumMod val="75000"/>
                  </a:schemeClr>
                </a:solidFill>
                <a:latin typeface="Helvetica" panose="020B0604020202020204" pitchFamily="34" charset="0"/>
                <a:cs typeface="Helvetica" panose="020B0604020202020204" pitchFamily="34" charset="0"/>
              </a:rPr>
              <a:t>Beth yw'r gwahaniaeth rhwng y 2 wiriad sampl hyn a pha dystiolaeth yr ydym yn gofyn amdani gan y myfyriwr/rhiant/gwarcheidwaid?</a:t>
            </a:r>
          </a:p>
          <a:p>
            <a:r>
              <a:rPr lang="cy-GB">
                <a:solidFill>
                  <a:schemeClr val="accent6">
                    <a:lumMod val="75000"/>
                  </a:schemeClr>
                </a:solidFill>
                <a:latin typeface="Helvetica" panose="020B0604020202020204" pitchFamily="34" charset="0"/>
                <a:cs typeface="Helvetica" panose="020B0604020202020204" pitchFamily="34" charset="0"/>
              </a:rPr>
              <a:t> </a:t>
            </a:r>
          </a:p>
          <a:p>
            <a:r>
              <a:rPr lang="cy-GB">
                <a:solidFill>
                  <a:schemeClr val="accent6">
                    <a:lumMod val="75000"/>
                  </a:schemeClr>
                </a:solidFill>
                <a:latin typeface="Helvetica" panose="020B0604020202020204" pitchFamily="34" charset="0"/>
                <a:cs typeface="Helvetica" panose="020B0604020202020204" pitchFamily="34" charset="0"/>
              </a:rPr>
              <a:t>Sut gallwch chi nodi a chefnogi'r myfyrwyr hyn sydd wedi'u dewis trwy ddefnyddio'r porth?</a:t>
            </a:r>
          </a:p>
          <a:p>
            <a:endParaRPr lang="en-GB" dirty="0">
              <a:latin typeface="Helvetica" panose="020B0604020202020204" pitchFamily="34" charset="0"/>
              <a:cs typeface="Helvetica" panose="020B0604020202020204" pitchFamily="34" charset="0"/>
            </a:endParaRPr>
          </a:p>
          <a:p>
            <a:r>
              <a:rPr lang="cy-GB">
                <a:solidFill>
                  <a:srgbClr val="00B050"/>
                </a:solidFill>
                <a:latin typeface="Helvetica" panose="020B0604020202020204" pitchFamily="34" charset="0"/>
                <a:cs typeface="Helvetica" panose="020B0604020202020204" pitchFamily="34" charset="0"/>
              </a:rPr>
              <a:t>3, Gwnewch 2 restr o gynifer o resymau absenoldeb awdurdodedig ac anawdurdodedig ag y gallwch.</a:t>
            </a:r>
          </a:p>
          <a:p>
            <a:endParaRPr lang="en-GB" sz="1800" dirty="0">
              <a:latin typeface="Helvetica" panose="020B0604020202020204" pitchFamily="34" charset="0"/>
              <a:cs typeface="Helvetica" panose="020B0604020202020204" pitchFamily="34" charset="0"/>
            </a:endParaRPr>
          </a:p>
          <a:p>
            <a:endParaRPr lang="en-GB" dirty="0"/>
          </a:p>
        </p:txBody>
      </p:sp>
      <p:sp>
        <p:nvSpPr>
          <p:cNvPr id="3" name="TextBox 2">
            <a:extLst>
              <a:ext uri="{FF2B5EF4-FFF2-40B4-BE49-F238E27FC236}">
                <a16:creationId xmlns:a16="http://schemas.microsoft.com/office/drawing/2014/main" id="{0774FDA2-F267-E36C-4BE5-574963A089AB}"/>
              </a:ext>
            </a:extLst>
          </p:cNvPr>
          <p:cNvSpPr txBox="1"/>
          <p:nvPr/>
        </p:nvSpPr>
        <p:spPr>
          <a:xfrm>
            <a:off x="0" y="282625"/>
            <a:ext cx="4560425" cy="584775"/>
          </a:xfrm>
          <a:prstGeom prst="rect">
            <a:avLst/>
          </a:prstGeom>
          <a:noFill/>
        </p:spPr>
        <p:txBody>
          <a:bodyPr wrap="square" rtlCol="0">
            <a:spAutoFit/>
          </a:bodyPr>
          <a:lstStyle/>
          <a:p>
            <a:r>
              <a:rPr lang="cy-GB" sz="3200">
                <a:latin typeface="Helvetica" panose="020B0604020202020204" pitchFamily="34" charset="0"/>
                <a:cs typeface="Helvetica" panose="020B0604020202020204" pitchFamily="34" charset="0"/>
              </a:rPr>
              <a:t>Astudiaethau Achos </a:t>
            </a:r>
          </a:p>
        </p:txBody>
      </p:sp>
    </p:spTree>
    <p:extLst>
      <p:ext uri="{BB962C8B-B14F-4D97-AF65-F5344CB8AC3E}">
        <p14:creationId xmlns:p14="http://schemas.microsoft.com/office/powerpoint/2010/main" val="396384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2</a:t>
            </a:fld>
            <a:endParaRPr lang="en" altLang="en" sz="1067">
              <a:solidFill>
                <a:srgbClr val="000000"/>
              </a:solidFill>
            </a:endParaRPr>
          </a:p>
        </p:txBody>
      </p:sp>
      <p:sp>
        <p:nvSpPr>
          <p:cNvPr id="2" name="Rectangle 1"/>
          <p:cNvSpPr/>
          <p:nvPr/>
        </p:nvSpPr>
        <p:spPr>
          <a:xfrm>
            <a:off x="99347" y="244593"/>
            <a:ext cx="1596912" cy="584775"/>
          </a:xfrm>
          <a:prstGeom prst="rect">
            <a:avLst/>
          </a:prstGeom>
        </p:spPr>
        <p:txBody>
          <a:bodyPr wrap="none">
            <a:spAutoFit/>
          </a:bodyPr>
          <a:lstStyle/>
          <a:p>
            <a:r>
              <a:rPr lang="cy-GB" sz="3200" b="0">
                <a:latin typeface="Helvetica" panose="020B0604020202020204" pitchFamily="34" charset="0"/>
                <a:ea typeface="MS Mincho" panose="02020609040205080304" pitchFamily="49" charset="-128"/>
                <a:cs typeface="Helvetica" panose="020B0604020202020204" pitchFamily="34" charset="0"/>
              </a:rPr>
              <a:t>Agenda</a:t>
            </a:r>
          </a:p>
        </p:txBody>
      </p:sp>
      <p:sp>
        <p:nvSpPr>
          <p:cNvPr id="3" name="TextBox 2">
            <a:extLst>
              <a:ext uri="{FF2B5EF4-FFF2-40B4-BE49-F238E27FC236}">
                <a16:creationId xmlns:a16="http://schemas.microsoft.com/office/drawing/2014/main" id="{ECC14F89-AB62-1299-76D6-BC965810CC94}"/>
              </a:ext>
            </a:extLst>
          </p:cNvPr>
          <p:cNvSpPr txBox="1"/>
          <p:nvPr/>
        </p:nvSpPr>
        <p:spPr>
          <a:xfrm>
            <a:off x="99347" y="1245973"/>
            <a:ext cx="6714054" cy="4524315"/>
          </a:xfrm>
          <a:prstGeom prst="rect">
            <a:avLst/>
          </a:prstGeom>
          <a:noFill/>
        </p:spPr>
        <p:txBody>
          <a:bodyPr wrap="square" rtlCol="0">
            <a:spAutoFit/>
          </a:bodyPr>
          <a:lstStyle/>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Cofrestru a chadw tŷ</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Dweud eich dweud</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Ymholiadau cyffredin</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Taith gwefan yr LC </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Ymgysylltu SLC, cyflawni ar eich gofynion</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Egwyl </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Profi eich gwybodaeth </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Astudiaethau achos</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Safonau Gwasanaeth</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Diweddariad gwasanaeth</a:t>
            </a:r>
          </a:p>
          <a:p>
            <a:pPr marL="457200" indent="-457200">
              <a:buFont typeface="Arial" panose="020B0604020202020204" pitchFamily="34" charset="0"/>
              <a:buChar char="•"/>
            </a:pPr>
            <a:r>
              <a:rPr lang="cy-GB" sz="2400">
                <a:latin typeface="Helvetica" panose="020B0604020202020204" pitchFamily="34" charset="0"/>
                <a:cs typeface="Helvetica" panose="020B0604020202020204" pitchFamily="34" charset="0"/>
              </a:rPr>
              <a:t>UFA </a:t>
            </a:r>
          </a:p>
          <a:p>
            <a:pPr algn="ctr"/>
            <a:r>
              <a:rPr lang="cy-GB" sz="2400">
                <a:latin typeface="Helvetica" panose="020B0604020202020204" pitchFamily="34" charset="0"/>
                <a:cs typeface="Helvetica" panose="020B0604020202020204" pitchFamily="34" charset="0"/>
              </a:rPr>
              <a:t> 	</a:t>
            </a:r>
          </a:p>
        </p:txBody>
      </p:sp>
      <p:pic>
        <p:nvPicPr>
          <p:cNvPr id="4" name="Picture 2" descr="Grym yr Agenda - Mint Blue Consulting">
            <a:extLst>
              <a:ext uri="{FF2B5EF4-FFF2-40B4-BE49-F238E27FC236}">
                <a16:creationId xmlns:a16="http://schemas.microsoft.com/office/drawing/2014/main" id="{AA9BBB37-01D7-F636-5F90-88FFB1064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378" y="1835251"/>
            <a:ext cx="4943061" cy="219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49B0BF-1349-4A1F-AAA4-E43F5A37982D}"/>
              </a:ext>
            </a:extLst>
          </p:cNvPr>
          <p:cNvSpPr/>
          <p:nvPr/>
        </p:nvSpPr>
        <p:spPr>
          <a:xfrm>
            <a:off x="0" y="242111"/>
            <a:ext cx="2576346" cy="584775"/>
          </a:xfrm>
          <a:prstGeom prst="rect">
            <a:avLst/>
          </a:prstGeom>
        </p:spPr>
        <p:txBody>
          <a:bodyPr wrap="none">
            <a:spAutoFit/>
          </a:bodyPr>
          <a:lstStyle/>
          <a:p>
            <a:r>
              <a:rPr lang="cy-GB" sz="3200">
                <a:latin typeface="Helvetica" panose="020B0604020202020204" pitchFamily="34" charset="0"/>
                <a:cs typeface="Helvetica" panose="020B0604020202020204" pitchFamily="34" charset="0"/>
              </a:rPr>
              <a:t>Astudiaeth achos 1</a:t>
            </a:r>
          </a:p>
        </p:txBody>
      </p:sp>
      <p:sp>
        <p:nvSpPr>
          <p:cNvPr id="2" name="Text Placeholder 3">
            <a:extLst>
              <a:ext uri="{FF2B5EF4-FFF2-40B4-BE49-F238E27FC236}">
                <a16:creationId xmlns:a16="http://schemas.microsoft.com/office/drawing/2014/main" id="{15BC2037-FA1C-15E6-77AF-0942D9AEDF04}"/>
              </a:ext>
            </a:extLst>
          </p:cNvPr>
          <p:cNvSpPr txBox="1">
            <a:spLocks/>
          </p:cNvSpPr>
          <p:nvPr/>
        </p:nvSpPr>
        <p:spPr>
          <a:xfrm>
            <a:off x="0" y="1194769"/>
            <a:ext cx="8057132" cy="47555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dirty="0">
              <a:latin typeface="Helvetica" panose="020B0604020202020204" pitchFamily="34" charset="0"/>
              <a:cs typeface="Helvetica" panose="020B0604020202020204" pitchFamily="34" charset="0"/>
            </a:endParaRPr>
          </a:p>
          <a:p>
            <a:r>
              <a:rPr lang="cy-GB" sz="2000">
                <a:latin typeface="Helvetica" panose="020B0604020202020204" pitchFamily="34" charset="0"/>
                <a:cs typeface="Helvetica" panose="020B0604020202020204" pitchFamily="34" charset="0"/>
              </a:rPr>
              <a:t>Mae myfyriwr LCA yn astudio 4 pwnc ac yn astudio'n llawn amser ar ddechrau'r flwyddyn academaidd. Maen nhw'n penderfynu gollwng 2 ganol blwyddyn gan nad ydyn nhw'n mwynhau'r pynciau. Beth fyddai angen i chi fel gweinyddwr ei wirio i sicrhau eu bod yn dal yn gymwys i gael LCA.</a:t>
            </a:r>
          </a:p>
          <a:p>
            <a:r>
              <a:rPr lang="cy-GB" sz="2000">
                <a:latin typeface="Helvetica" panose="020B0604020202020204" pitchFamily="34" charset="0"/>
                <a:cs typeface="Helvetica" panose="020B0604020202020204" pitchFamily="34" charset="0"/>
                <a:hlinkClick r:id="rId3"/>
              </a:rPr>
              <a:t>https://www.lcservices.slc.co.uk/ema-wales/guidance/guidance-notes-for-ema-learning-centres-in-wales/eligibility/eligible-courses/</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cy-GB" sz="2000">
                <a:latin typeface="Helvetica" panose="020B0604020202020204" pitchFamily="34" charset="0"/>
                <a:cs typeface="Helvetica" panose="020B0604020202020204" pitchFamily="34" charset="0"/>
              </a:rPr>
              <a:t>      </a:t>
            </a:r>
            <a:r>
              <a:rPr lang="cy-GB" sz="2000" b="1">
                <a:latin typeface="Helvetica" panose="020B0604020202020204" pitchFamily="34" charset="0"/>
                <a:cs typeface="Helvetica" panose="020B0604020202020204" pitchFamily="34" charset="0"/>
              </a:rPr>
              <a:t>Pethau y dylech eu gwirio </a:t>
            </a:r>
          </a:p>
          <a:p>
            <a:pPr algn="l">
              <a:buFont typeface="Arial" panose="020B0604020202020204" pitchFamily="34" charset="0"/>
              <a:buChar char="•"/>
            </a:pPr>
            <a:r>
              <a:rPr lang="cy-GB" sz="2000">
                <a:latin typeface="Helvetica" panose="020B0604020202020204" pitchFamily="34" charset="0"/>
                <a:ea typeface="Calibri" panose="020F0502020204030204" pitchFamily="34" charset="0"/>
                <a:cs typeface="Helvetica" panose="020B0604020202020204" pitchFamily="34" charset="0"/>
              </a:rPr>
              <a:t>O</a:t>
            </a:r>
            <a:r>
              <a:rPr lang="cy-GB" sz="2000" b="0" i="0">
                <a:effectLst/>
                <a:latin typeface="Helvetica" panose="020B0604020202020204" pitchFamily="34" charset="0"/>
                <a:ea typeface="Calibri" panose="020F0502020204030204" pitchFamily="34" charset="0"/>
                <a:cs typeface="Helvetica" panose="020B0604020202020204" pitchFamily="34" charset="0"/>
              </a:rPr>
              <a:t> leiaf 10 wythnos o hyd</a:t>
            </a:r>
          </a:p>
          <a:p>
            <a:pPr algn="l">
              <a:buFont typeface="Arial" panose="020B0604020202020204" pitchFamily="34" charset="0"/>
              <a:buChar char="•"/>
            </a:pPr>
            <a:r>
              <a:rPr lang="cy-GB" sz="2000" b="0" i="0">
                <a:effectLst/>
                <a:latin typeface="Helvetica" panose="020B0604020202020204" pitchFamily="34" charset="0"/>
                <a:ea typeface="Calibri" panose="020F0502020204030204" pitchFamily="34" charset="0"/>
                <a:cs typeface="Helvetica" panose="020B0604020202020204" pitchFamily="34" charset="0"/>
              </a:rPr>
              <a:t>O leiaf 12 awr cyswllt dan arweiniad yr wythnos</a:t>
            </a:r>
          </a:p>
          <a:p>
            <a:pPr algn="l">
              <a:buFont typeface="Arial" panose="020B0604020202020204" pitchFamily="34" charset="0"/>
              <a:buChar char="•"/>
            </a:pPr>
            <a:r>
              <a:rPr lang="cy-GB" sz="2000" b="0" i="0">
                <a:effectLst/>
                <a:latin typeface="Helvetica" panose="020B0604020202020204" pitchFamily="34" charset="0"/>
                <a:cs typeface="Helvetica" panose="020B0604020202020204" pitchFamily="34" charset="0"/>
              </a:rPr>
              <a:t>A ydynt yn dal i astudio </a:t>
            </a:r>
            <a:r>
              <a:rPr lang="cy-GB" sz="2000">
                <a:latin typeface="Helvetica" panose="020B0604020202020204" pitchFamily="34" charset="0"/>
                <a:cs typeface="Helvetica" panose="020B0604020202020204" pitchFamily="34" charset="0"/>
              </a:rPr>
              <a:t>cwrs cymwys e.e. Safon Uwch, Lefel AS </a:t>
            </a:r>
          </a:p>
          <a:p>
            <a:pPr algn="l">
              <a:buFont typeface="Arial" panose="020B0604020202020204" pitchFamily="34" charset="0"/>
              <a:buChar char="•"/>
            </a:pPr>
            <a:r>
              <a:rPr lang="cy-GB" sz="2000" b="0" i="0">
                <a:effectLst/>
                <a:latin typeface="Helvetica" panose="020B0604020202020204" pitchFamily="34" charset="0"/>
                <a:cs typeface="Helvetica" panose="020B0604020202020204" pitchFamily="34" charset="0"/>
              </a:rPr>
              <a:t>A yw cofrestrau wedi'u diweddaru?</a:t>
            </a:r>
          </a:p>
          <a:p>
            <a:endParaRPr lang="en-GB" sz="2000" dirty="0">
              <a:latin typeface="Helvetica" panose="020B0604020202020204" pitchFamily="34" charset="0"/>
              <a:cs typeface="Helvetica" panose="020B0604020202020204" pitchFamily="34" charset="0"/>
            </a:endParaRPr>
          </a:p>
          <a:p>
            <a:endParaRPr lang="en-GB" sz="2000" b="1" dirty="0">
              <a:solidFill>
                <a:srgbClr val="FFC000"/>
              </a:solidFill>
              <a:latin typeface="Helvetica" panose="020B0604020202020204" pitchFamily="34" charset="0"/>
              <a:cs typeface="Helvetica" panose="020B0604020202020204" pitchFamily="34" charset="0"/>
            </a:endParaRPr>
          </a:p>
          <a:p>
            <a:endParaRPr lang="en-GB" sz="2000" dirty="0">
              <a:latin typeface="Helvetica" panose="020B0604020202020204" pitchFamily="34" charset="0"/>
              <a:cs typeface="Helvetica" panose="020B0604020202020204" pitchFamily="34" charset="0"/>
            </a:endParaRPr>
          </a:p>
        </p:txBody>
      </p:sp>
      <p:pic>
        <p:nvPicPr>
          <p:cNvPr id="9" name="Picture 8" descr="Bwrdd du gyda llyfr a sbectolau  Disgrifiad wedi'i gynhyrchu'n awtomatig">
            <a:extLst>
              <a:ext uri="{FF2B5EF4-FFF2-40B4-BE49-F238E27FC236}">
                <a16:creationId xmlns:a16="http://schemas.microsoft.com/office/drawing/2014/main" id="{4EC1BA49-CABE-26D7-33F3-BBDD5874EA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85668" y="2434856"/>
            <a:ext cx="3413049" cy="2275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81EB72-2804-6958-FC7E-9C88ABC08F03}"/>
              </a:ext>
            </a:extLst>
          </p:cNvPr>
          <p:cNvSpPr/>
          <p:nvPr/>
        </p:nvSpPr>
        <p:spPr>
          <a:xfrm>
            <a:off x="0" y="226891"/>
            <a:ext cx="2576346" cy="584775"/>
          </a:xfrm>
          <a:prstGeom prst="rect">
            <a:avLst/>
          </a:prstGeom>
        </p:spPr>
        <p:txBody>
          <a:bodyPr wrap="none">
            <a:spAutoFit/>
          </a:bodyPr>
          <a:lstStyle/>
          <a:p>
            <a:r>
              <a:rPr lang="cy-GB" sz="3200">
                <a:latin typeface="Helvetica" panose="020B0604020202020204" pitchFamily="34" charset="0"/>
                <a:cs typeface="Helvetica" panose="020B0604020202020204" pitchFamily="34" charset="0"/>
              </a:rPr>
              <a:t>Astudiaeth achos 2</a:t>
            </a:r>
          </a:p>
        </p:txBody>
      </p:sp>
      <p:sp>
        <p:nvSpPr>
          <p:cNvPr id="6" name="TextBox 5">
            <a:extLst>
              <a:ext uri="{FF2B5EF4-FFF2-40B4-BE49-F238E27FC236}">
                <a16:creationId xmlns:a16="http://schemas.microsoft.com/office/drawing/2014/main" id="{8510DE68-D352-0EF4-738F-AE7165BCC4BD}"/>
              </a:ext>
            </a:extLst>
          </p:cNvPr>
          <p:cNvSpPr txBox="1"/>
          <p:nvPr/>
        </p:nvSpPr>
        <p:spPr>
          <a:xfrm>
            <a:off x="113072" y="1031199"/>
            <a:ext cx="8850454" cy="6247864"/>
          </a:xfrm>
          <a:prstGeom prst="rect">
            <a:avLst/>
          </a:prstGeom>
          <a:noFill/>
        </p:spPr>
        <p:txBody>
          <a:bodyPr wrap="square">
            <a:spAutoFit/>
          </a:bodyPr>
          <a:lstStyle/>
          <a:p>
            <a:r>
              <a:rPr lang="cy-GB" sz="2000" dirty="0">
                <a:latin typeface="Helvetica" panose="020B0604020202020204" pitchFamily="34" charset="0"/>
                <a:cs typeface="Helvetica" panose="020B0604020202020204" pitchFamily="34" charset="0"/>
              </a:rPr>
              <a:t>Rydym yn cynnal 2 wiriad sampl ar fyfyrwyr sy'n dychwelyd yn ystod y flwyddyn. Un yn yr haf cyn dychwelyd ac un arall ym mis Tachwedd/Rhagfyr.</a:t>
            </a:r>
          </a:p>
          <a:p>
            <a:r>
              <a:rPr lang="cy-GB" sz="2000" dirty="0">
                <a:latin typeface="Helvetica" panose="020B0604020202020204" pitchFamily="34" charset="0"/>
                <a:cs typeface="Helvetica" panose="020B0604020202020204" pitchFamily="34" charset="0"/>
              </a:rPr>
              <a:t>Beth yw'r gwahaniaeth rhwng y 2 wiriad sampl hyn a pha dystiolaeth yr ydym yn gofyn amdani gan y myfyriwr/rhiant/gwarcheidwaid? </a:t>
            </a:r>
          </a:p>
          <a:p>
            <a:r>
              <a:rPr lang="cy-GB" sz="2000" dirty="0">
                <a:latin typeface="Helvetica" panose="020B0604020202020204" pitchFamily="34" charset="0"/>
                <a:cs typeface="Helvetica" panose="020B0604020202020204" pitchFamily="34" charset="0"/>
              </a:rPr>
              <a:t>Sut gallwch chi nodi a chefnogi'r myfyrwyr hyn sydd wedi'u dewis trwy ddefnyddio'r porth?</a:t>
            </a:r>
          </a:p>
          <a:p>
            <a:endParaRPr lang="en-GB" sz="2000" dirty="0">
              <a:latin typeface="Helvetica" panose="020B0604020202020204" pitchFamily="34" charset="0"/>
              <a:cs typeface="Helvetica" panose="020B0604020202020204" pitchFamily="34" charset="0"/>
            </a:endParaRPr>
          </a:p>
          <a:p>
            <a:r>
              <a:rPr lang="cy-GB" sz="2000" dirty="0">
                <a:latin typeface="Helvetica" panose="020B0604020202020204" pitchFamily="34" charset="0"/>
                <a:cs typeface="Helvetica" panose="020B0604020202020204" pitchFamily="34" charset="0"/>
              </a:rPr>
              <a:t>Gellir dod o hyd i ganllawiau ar y porth</a:t>
            </a:r>
          </a:p>
          <a:p>
            <a:r>
              <a:rPr lang="cy-GB" sz="2000" dirty="0">
                <a:latin typeface="Helvetica" panose="020B0604020202020204" pitchFamily="34" charset="0"/>
                <a:cs typeface="Helvetica" panose="020B0604020202020204" pitchFamily="34" charset="0"/>
                <a:hlinkClick r:id="rId2"/>
              </a:rPr>
              <a:t>https://www.lcservices.slc.co.uk/ema-wales/guidance/guidance-notes-for-ema-learning-centres-in-wales/eligibility/sample-checking/</a:t>
            </a:r>
          </a:p>
          <a:p>
            <a:endParaRPr lang="en-GB" sz="2000" dirty="0">
              <a:latin typeface="Helvetica" panose="020B0604020202020204" pitchFamily="34" charset="0"/>
              <a:cs typeface="Helvetica" panose="020B0604020202020204" pitchFamily="34" charset="0"/>
            </a:endParaRPr>
          </a:p>
          <a:p>
            <a:r>
              <a:rPr lang="cy-GB" sz="2000" dirty="0">
                <a:latin typeface="Helvetica" panose="020B0604020202020204" pitchFamily="34" charset="0"/>
                <a:cs typeface="Helvetica" panose="020B0604020202020204" pitchFamily="34" charset="0"/>
              </a:rPr>
              <a:t>Y gwahaniaeth rhyngddynt yw</a:t>
            </a:r>
          </a:p>
          <a:p>
            <a:pPr marL="342900" indent="-342900">
              <a:buFont typeface="Arial" panose="020B0604020202020204" pitchFamily="34" charset="0"/>
              <a:buChar char="•"/>
            </a:pPr>
            <a:r>
              <a:rPr lang="cy-GB" sz="2000" dirty="0">
                <a:latin typeface="Helvetica" panose="020B0604020202020204" pitchFamily="34" charset="0"/>
                <a:cs typeface="Helvetica" panose="020B0604020202020204" pitchFamily="34" charset="0"/>
              </a:rPr>
              <a:t>Gwiriad sampl yr haf yw gwirio bod incwm y cartref yn dal yn is na'r trothwy LCA.</a:t>
            </a:r>
          </a:p>
          <a:p>
            <a:pPr marL="342900" indent="-342900">
              <a:buFont typeface="Arial" panose="020B0604020202020204" pitchFamily="34" charset="0"/>
              <a:buChar char="•"/>
            </a:pPr>
            <a:r>
              <a:rPr lang="cy-GB" sz="2000" dirty="0">
                <a:latin typeface="Helvetica" panose="020B0604020202020204" pitchFamily="34" charset="0"/>
                <a:cs typeface="Helvetica" panose="020B0604020202020204" pitchFamily="34" charset="0"/>
              </a:rPr>
              <a:t>Mae gwiriad sampl Tach/Rhagfyr er mwyn profi eu bod yn dal yn ddibynnol yn ariannol ar incwm y cartref ers iddynt wneud cais yn wreiddiol.</a:t>
            </a:r>
          </a:p>
          <a:p>
            <a:pPr marL="342900" indent="-342900">
              <a:buFont typeface="Arial" panose="020B0604020202020204" pitchFamily="34" charset="0"/>
              <a:buChar char="•"/>
            </a:pPr>
            <a:r>
              <a:rPr lang="cy-GB" sz="2000" dirty="0">
                <a:latin typeface="Helvetica" panose="020B0604020202020204" pitchFamily="34" charset="0"/>
                <a:cs typeface="Helvetica" panose="020B0604020202020204" pitchFamily="34" charset="0"/>
              </a:rPr>
              <a:t>Gallwch ddefnyddio'r adroddiadau gwirio sampl i nodi unrhyw fyfyrwyr sydd wedi'u dewis.</a:t>
            </a:r>
          </a:p>
          <a:p>
            <a:endParaRPr lang="en-GB" sz="2000" dirty="0">
              <a:latin typeface="Helvetica" panose="020B0604020202020204" pitchFamily="34" charset="0"/>
              <a:cs typeface="Helvetica" panose="020B0604020202020204" pitchFamily="34" charset="0"/>
            </a:endParaRPr>
          </a:p>
        </p:txBody>
      </p:sp>
      <p:pic>
        <p:nvPicPr>
          <p:cNvPr id="7" name="Picture 6" descr="Bwrdd du gyda llyfr a sbectolau  Disgrifiad wedi'i gynhyrchu'n awtomatig">
            <a:extLst>
              <a:ext uri="{FF2B5EF4-FFF2-40B4-BE49-F238E27FC236}">
                <a16:creationId xmlns:a16="http://schemas.microsoft.com/office/drawing/2014/main" id="{23C50044-99E3-F875-A02A-04CB83AF0C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95540" y="2413591"/>
            <a:ext cx="3413049" cy="2275366"/>
          </a:xfrm>
          <a:prstGeom prst="rect">
            <a:avLst/>
          </a:prstGeom>
        </p:spPr>
      </p:pic>
    </p:spTree>
    <p:extLst>
      <p:ext uri="{BB962C8B-B14F-4D97-AF65-F5344CB8AC3E}">
        <p14:creationId xmlns:p14="http://schemas.microsoft.com/office/powerpoint/2010/main" val="9039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BA958-3B7B-ECEB-9BF2-EB184E29320E}"/>
              </a:ext>
            </a:extLst>
          </p:cNvPr>
          <p:cNvSpPr/>
          <p:nvPr/>
        </p:nvSpPr>
        <p:spPr>
          <a:xfrm>
            <a:off x="0" y="126407"/>
            <a:ext cx="2576346" cy="584775"/>
          </a:xfrm>
          <a:prstGeom prst="rect">
            <a:avLst/>
          </a:prstGeom>
        </p:spPr>
        <p:txBody>
          <a:bodyPr wrap="none">
            <a:spAutoFit/>
          </a:bodyPr>
          <a:lstStyle/>
          <a:p>
            <a:r>
              <a:rPr lang="cy-GB" sz="3200">
                <a:latin typeface="Helvetica" panose="020B0604020202020204" pitchFamily="34" charset="0"/>
                <a:cs typeface="Helvetica" panose="020B0604020202020204" pitchFamily="34" charset="0"/>
              </a:rPr>
              <a:t>Astudiaeth achos 3</a:t>
            </a:r>
          </a:p>
        </p:txBody>
      </p:sp>
      <p:sp>
        <p:nvSpPr>
          <p:cNvPr id="4" name="TextBox 3">
            <a:extLst>
              <a:ext uri="{FF2B5EF4-FFF2-40B4-BE49-F238E27FC236}">
                <a16:creationId xmlns:a16="http://schemas.microsoft.com/office/drawing/2014/main" id="{198EFB8A-5689-69F7-08C3-AFF644F882C2}"/>
              </a:ext>
            </a:extLst>
          </p:cNvPr>
          <p:cNvSpPr txBox="1"/>
          <p:nvPr/>
        </p:nvSpPr>
        <p:spPr>
          <a:xfrm>
            <a:off x="197708" y="988541"/>
            <a:ext cx="8750956" cy="2246769"/>
          </a:xfrm>
          <a:prstGeom prst="rect">
            <a:avLst/>
          </a:prstGeom>
          <a:noFill/>
        </p:spPr>
        <p:txBody>
          <a:bodyPr wrap="square">
            <a:spAutoFit/>
          </a:bodyPr>
          <a:lstStyle/>
          <a:p>
            <a:r>
              <a:rPr lang="cy-GB" sz="2000" dirty="0">
                <a:latin typeface="Helvetica" panose="020B0604020202020204" pitchFamily="34" charset="0"/>
                <a:cs typeface="Helvetica" panose="020B0604020202020204" pitchFamily="34" charset="0"/>
              </a:rPr>
              <a:t>A, gwnewch restr o gynifer o resymau absenoldeb awdurdodedig ac anawdurdodedig ag y gallwch – gellir dod o hyd i restrau llawn gan ddefnyddio'r dolenni hyn isod.</a:t>
            </a:r>
          </a:p>
          <a:p>
            <a:r>
              <a:rPr lang="cy-GB" sz="2000" dirty="0">
                <a:latin typeface="Helvetica" panose="020B0604020202020204" pitchFamily="34" charset="0"/>
                <a:cs typeface="Helvetica" panose="020B0604020202020204" pitchFamily="34" charset="0"/>
                <a:hlinkClick r:id="rId2"/>
              </a:rPr>
              <a:t>https://www.lcservices.slc.co.uk/ema-wales/guidance/guidance-notes-for-ema-learning-centres-in-wales/absence/authorised-absence/</a:t>
            </a:r>
          </a:p>
          <a:p>
            <a:r>
              <a:rPr lang="cy-GB" sz="2000" dirty="0">
                <a:latin typeface="Helvetica" panose="020B0604020202020204" pitchFamily="34" charset="0"/>
                <a:cs typeface="Helvetica" panose="020B0604020202020204" pitchFamily="34" charset="0"/>
                <a:hlinkClick r:id="rId3"/>
              </a:rPr>
              <a:t>https://www.lcservices.slc.co.uk/ema-wales/guidance/guidance-notes-for-ema-learning-centres-in-wales/absence/unauthorised-absence/</a:t>
            </a:r>
          </a:p>
        </p:txBody>
      </p:sp>
      <p:pic>
        <p:nvPicPr>
          <p:cNvPr id="5" name="Picture 4" descr="Bwrdd du gyda llyfr a sbectolau  Disgrifiad wedi'i gynhyrchu'n awtomatig">
            <a:extLst>
              <a:ext uri="{FF2B5EF4-FFF2-40B4-BE49-F238E27FC236}">
                <a16:creationId xmlns:a16="http://schemas.microsoft.com/office/drawing/2014/main" id="{03FDCCBF-EDBE-5FFD-8163-5E5C9AA89BA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48663" y="2170095"/>
            <a:ext cx="3045630" cy="2275366"/>
          </a:xfrm>
          <a:prstGeom prst="rect">
            <a:avLst/>
          </a:prstGeom>
        </p:spPr>
      </p:pic>
      <p:graphicFrame>
        <p:nvGraphicFramePr>
          <p:cNvPr id="3" name="Table 2">
            <a:extLst>
              <a:ext uri="{FF2B5EF4-FFF2-40B4-BE49-F238E27FC236}">
                <a16:creationId xmlns:a16="http://schemas.microsoft.com/office/drawing/2014/main" id="{9EE7D1FC-E01C-0150-D554-E026C85A4959}"/>
              </a:ext>
            </a:extLst>
          </p:cNvPr>
          <p:cNvGraphicFramePr>
            <a:graphicFrameLocks noGrp="1"/>
          </p:cNvGraphicFramePr>
          <p:nvPr>
            <p:extLst>
              <p:ext uri="{D42A27DB-BD31-4B8C-83A1-F6EECF244321}">
                <p14:modId xmlns:p14="http://schemas.microsoft.com/office/powerpoint/2010/main" val="1673962237"/>
              </p:ext>
            </p:extLst>
          </p:nvPr>
        </p:nvGraphicFramePr>
        <p:xfrm>
          <a:off x="314521" y="3512669"/>
          <a:ext cx="8634142" cy="3104697"/>
        </p:xfrm>
        <a:graphic>
          <a:graphicData uri="http://schemas.openxmlformats.org/drawingml/2006/table">
            <a:tbl>
              <a:tblPr firstRow="1" bandRow="1">
                <a:tableStyleId>{5C22544A-7EE6-4342-B048-85BDC9FD1C3A}</a:tableStyleId>
              </a:tblPr>
              <a:tblGrid>
                <a:gridCol w="4317071">
                  <a:extLst>
                    <a:ext uri="{9D8B030D-6E8A-4147-A177-3AD203B41FA5}">
                      <a16:colId xmlns:a16="http://schemas.microsoft.com/office/drawing/2014/main" val="3039342548"/>
                    </a:ext>
                  </a:extLst>
                </a:gridCol>
                <a:gridCol w="4317071">
                  <a:extLst>
                    <a:ext uri="{9D8B030D-6E8A-4147-A177-3AD203B41FA5}">
                      <a16:colId xmlns:a16="http://schemas.microsoft.com/office/drawing/2014/main" val="2026258347"/>
                    </a:ext>
                  </a:extLst>
                </a:gridCol>
              </a:tblGrid>
              <a:tr h="376327">
                <a:tc>
                  <a:txBody>
                    <a:bodyPr/>
                    <a:lstStyle/>
                    <a:p>
                      <a:r>
                        <a:rPr lang="cy-GB">
                          <a:latin typeface="Helvetica" panose="020B0604020202020204" pitchFamily="34" charset="0"/>
                          <a:cs typeface="Helvetica" panose="020B0604020202020204" pitchFamily="34" charset="0"/>
                        </a:rPr>
                        <a:t>Awdurdodedig</a:t>
                      </a:r>
                    </a:p>
                  </a:txBody>
                  <a:tcPr/>
                </a:tc>
                <a:tc>
                  <a:txBody>
                    <a:bodyPr/>
                    <a:lstStyle/>
                    <a:p>
                      <a:r>
                        <a:rPr lang="cy-GB">
                          <a:latin typeface="Helvetica" panose="020B0604020202020204" pitchFamily="34" charset="0"/>
                          <a:cs typeface="Helvetica" panose="020B0604020202020204" pitchFamily="34" charset="0"/>
                        </a:rPr>
                        <a:t>Anawdurdodedig</a:t>
                      </a:r>
                    </a:p>
                  </a:txBody>
                  <a:tcPr/>
                </a:tc>
                <a:extLst>
                  <a:ext uri="{0D108BD9-81ED-4DB2-BD59-A6C34878D82A}">
                    <a16:rowId xmlns:a16="http://schemas.microsoft.com/office/drawing/2014/main" val="1906953585"/>
                  </a:ext>
                </a:extLst>
              </a:tr>
              <a:tr h="658572">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apwyntiadau meddygol na ellid eu gwneud y tu allan i oriau ysgol neu goleg</a:t>
                      </a:r>
                    </a:p>
                  </a:txBody>
                  <a:tcPr/>
                </a:tc>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gwyliau, gan fod disgwyl i fyfyrwyr gymryd y rhain y tu allan i amser tymor</a:t>
                      </a:r>
                    </a:p>
                  </a:txBody>
                  <a:tcPr/>
                </a:tc>
                <a:extLst>
                  <a:ext uri="{0D108BD9-81ED-4DB2-BD59-A6C34878D82A}">
                    <a16:rowId xmlns:a16="http://schemas.microsoft.com/office/drawing/2014/main" val="2166497020"/>
                  </a:ext>
                </a:extLst>
              </a:tr>
              <a:tr h="376327">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prawf gyrru</a:t>
                      </a:r>
                    </a:p>
                  </a:txBody>
                  <a:tcPr/>
                </a:tc>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gweithgareddau hamdden</a:t>
                      </a:r>
                    </a:p>
                  </a:txBody>
                  <a:tcPr/>
                </a:tc>
                <a:extLst>
                  <a:ext uri="{0D108BD9-81ED-4DB2-BD59-A6C34878D82A}">
                    <a16:rowId xmlns:a16="http://schemas.microsoft.com/office/drawing/2014/main" val="776427978"/>
                  </a:ext>
                </a:extLst>
              </a:tr>
              <a:tr h="37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b="0" i="0" dirty="0">
                          <a:solidFill>
                            <a:schemeClr val="dk1"/>
                          </a:solidFill>
                          <a:effectLst/>
                          <a:latin typeface="Helvetica" panose="020B0604020202020204" pitchFamily="34" charset="0"/>
                          <a:ea typeface="+mn-ea"/>
                          <a:cs typeface="Helvetica" panose="020B0604020202020204" pitchFamily="34" charset="0"/>
                        </a:rPr>
                        <a:t>oedi neu ganslo trafnidiaeth gyhoeddus</a:t>
                      </a:r>
                    </a:p>
                  </a:txBody>
                  <a:tcPr/>
                </a:tc>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penblwyddi neu ddathliadau teuluol</a:t>
                      </a:r>
                    </a:p>
                  </a:txBody>
                  <a:tcPr/>
                </a:tc>
                <a:extLst>
                  <a:ext uri="{0D108BD9-81ED-4DB2-BD59-A6C34878D82A}">
                    <a16:rowId xmlns:a16="http://schemas.microsoft.com/office/drawing/2014/main" val="2142977426"/>
                  </a:ext>
                </a:extLst>
              </a:tr>
              <a:tr h="658572">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mynychu angladd, priodas neu seremoni sifil aelod agos o'r teulu</a:t>
                      </a:r>
                    </a:p>
                  </a:txBody>
                  <a:tcPr/>
                </a:tc>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gwarchod brodyr a chwiorydd (heb gynnwys argyfyngau teuluol)</a:t>
                      </a:r>
                    </a:p>
                  </a:txBody>
                  <a:tcPr/>
                </a:tc>
                <a:extLst>
                  <a:ext uri="{0D108BD9-81ED-4DB2-BD59-A6C34878D82A}">
                    <a16:rowId xmlns:a16="http://schemas.microsoft.com/office/drawing/2014/main" val="3479351842"/>
                  </a:ext>
                </a:extLst>
              </a:tr>
              <a:tr h="658572">
                <a:tc>
                  <a:txBody>
                    <a:bodyPr/>
                    <a:lstStyle/>
                    <a:p>
                      <a:r>
                        <a:rPr lang="cy-GB" sz="1800" b="0" i="0">
                          <a:solidFill>
                            <a:schemeClr val="dk1"/>
                          </a:solidFill>
                          <a:effectLst/>
                          <a:latin typeface="Helvetica" panose="020B0604020202020204" pitchFamily="34" charset="0"/>
                          <a:ea typeface="+mn-ea"/>
                          <a:cs typeface="Helvetica" panose="020B0604020202020204" pitchFamily="34" charset="0"/>
                        </a:rPr>
                        <a:t>ymweliad â diwrnod agored prifysgol neu gyfweliad yn ymwneud â gyrfa</a:t>
                      </a:r>
                    </a:p>
                  </a:txBody>
                  <a:tcPr/>
                </a:tc>
                <a:tc>
                  <a:txBody>
                    <a:bodyPr/>
                    <a:lstStyle/>
                    <a:p>
                      <a:r>
                        <a:rPr lang="cy-GB" sz="1800" b="0" i="0" dirty="0">
                          <a:solidFill>
                            <a:schemeClr val="dk1"/>
                          </a:solidFill>
                          <a:effectLst/>
                          <a:latin typeface="Helvetica" panose="020B0604020202020204" pitchFamily="34" charset="0"/>
                          <a:ea typeface="+mn-ea"/>
                          <a:cs typeface="Helvetica" panose="020B0604020202020204" pitchFamily="34" charset="0"/>
                        </a:rPr>
                        <a:t>gwaith rhan-amser neu amser llawn nad yw'n rhan o'r rhaglen astudio</a:t>
                      </a:r>
                    </a:p>
                  </a:txBody>
                  <a:tcPr/>
                </a:tc>
                <a:extLst>
                  <a:ext uri="{0D108BD9-81ED-4DB2-BD59-A6C34878D82A}">
                    <a16:rowId xmlns:a16="http://schemas.microsoft.com/office/drawing/2014/main" val="471328855"/>
                  </a:ext>
                </a:extLst>
              </a:tr>
            </a:tbl>
          </a:graphicData>
        </a:graphic>
      </p:graphicFrame>
    </p:spTree>
    <p:extLst>
      <p:ext uri="{BB962C8B-B14F-4D97-AF65-F5344CB8AC3E}">
        <p14:creationId xmlns:p14="http://schemas.microsoft.com/office/powerpoint/2010/main" val="17280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8354" y="2360083"/>
            <a:ext cx="10307246" cy="831900"/>
          </a:xfrm>
          <a:prstGeom prst="rect">
            <a:avLst/>
          </a:prstGeom>
        </p:spPr>
        <p:txBody>
          <a:bodyPr lIns="121900" tIns="121900" rIns="121900" bIns="121900" numCol="1" anchor="b" anchorCtr="0">
            <a:noAutofit/>
          </a:bodyPr>
          <a:lstStyle/>
          <a:p>
            <a:r>
              <a:rPr lang="cy-GB" sz="3200" dirty="0">
                <a:latin typeface="Helvetica" panose="020B0604020202020204" pitchFamily="34" charset="0"/>
                <a:cs typeface="Helvetica" panose="020B0604020202020204" pitchFamily="34" charset="0"/>
              </a:rPr>
              <a:t>Perfformiad BA 23/24 yn erbyn Safonau Gwasanaeth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plun o gyfrifiadur  Disgrifiad wedi'i gynhyrchu'n awtomatig">
            <a:extLst>
              <a:ext uri="{FF2B5EF4-FFF2-40B4-BE49-F238E27FC236}">
                <a16:creationId xmlns:a16="http://schemas.microsoft.com/office/drawing/2014/main" id="{2E9D7141-8AD6-E20D-C39C-30014B4F13A5}"/>
              </a:ext>
            </a:extLst>
          </p:cNvPr>
          <p:cNvPicPr>
            <a:picLocks noChangeAspect="1"/>
          </p:cNvPicPr>
          <p:nvPr/>
        </p:nvPicPr>
        <p:blipFill rotWithShape="1">
          <a:blip r:embed="rId2"/>
          <a:srcRect l="38445" t="27182" r="22779" b="24366"/>
          <a:stretch/>
        </p:blipFill>
        <p:spPr bwMode="auto">
          <a:xfrm>
            <a:off x="673100" y="1155700"/>
            <a:ext cx="8826500" cy="51816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8C998AF-587F-FA39-57D8-998284C9D2AA}"/>
              </a:ext>
            </a:extLst>
          </p:cNvPr>
          <p:cNvSpPr txBox="1"/>
          <p:nvPr/>
        </p:nvSpPr>
        <p:spPr>
          <a:xfrm>
            <a:off x="0" y="332294"/>
            <a:ext cx="6017994" cy="584775"/>
          </a:xfrm>
          <a:prstGeom prst="rect">
            <a:avLst/>
          </a:prstGeom>
          <a:noFill/>
        </p:spPr>
        <p:txBody>
          <a:bodyPr wrap="none" rtlCol="0">
            <a:spAutoFit/>
          </a:bodyPr>
          <a:lstStyle/>
          <a:p>
            <a:r>
              <a:rPr lang="cy-GB" sz="3200">
                <a:latin typeface="Helvetica" panose="020B0604020202020204" pitchFamily="34" charset="0"/>
                <a:cs typeface="Helvetica" panose="020B0604020202020204" pitchFamily="34" charset="0"/>
              </a:rPr>
              <a:t>Safonau Gwasanaeth LCA/GDLlC </a:t>
            </a:r>
          </a:p>
        </p:txBody>
      </p:sp>
    </p:spTree>
    <p:extLst>
      <p:ext uri="{BB962C8B-B14F-4D97-AF65-F5344CB8AC3E}">
        <p14:creationId xmlns:p14="http://schemas.microsoft.com/office/powerpoint/2010/main" val="277442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03C26A-A337-9B6E-982D-CB5BC6D0CD8F}"/>
              </a:ext>
            </a:extLst>
          </p:cNvPr>
          <p:cNvSpPr txBox="1"/>
          <p:nvPr/>
        </p:nvSpPr>
        <p:spPr>
          <a:xfrm>
            <a:off x="0" y="211015"/>
            <a:ext cx="7282912" cy="1077218"/>
          </a:xfrm>
          <a:prstGeom prst="rect">
            <a:avLst/>
          </a:prstGeom>
          <a:noFill/>
        </p:spPr>
        <p:txBody>
          <a:bodyPr wrap="square" rtlCol="0">
            <a:spAutoFit/>
          </a:bodyPr>
          <a:lstStyle/>
          <a:p>
            <a:r>
              <a:rPr lang="cy-GB" sz="3200" b="0">
                <a:solidFill>
                  <a:schemeClr val="tx1"/>
                </a:solidFill>
                <a:latin typeface="Helvetica" panose="020B0604020202020204" pitchFamily="34" charset="0"/>
                <a:ea typeface="+mj-ea"/>
                <a:cs typeface="Helvetica" panose="020B0604020202020204" pitchFamily="34" charset="0"/>
              </a:rPr>
              <a:t>Rhifau Ceisiadau GDLlC  </a:t>
            </a:r>
          </a:p>
          <a:p>
            <a:endParaRPr lang="en-GB" sz="3200" dirty="0"/>
          </a:p>
        </p:txBody>
      </p:sp>
      <p:graphicFrame>
        <p:nvGraphicFramePr>
          <p:cNvPr id="3" name="Table 2">
            <a:extLst>
              <a:ext uri="{FF2B5EF4-FFF2-40B4-BE49-F238E27FC236}">
                <a16:creationId xmlns:a16="http://schemas.microsoft.com/office/drawing/2014/main" id="{832A73FF-8E08-ED49-1892-2029B1D1EDB5}"/>
              </a:ext>
            </a:extLst>
          </p:cNvPr>
          <p:cNvGraphicFramePr>
            <a:graphicFrameLocks noGrp="1"/>
          </p:cNvGraphicFramePr>
          <p:nvPr>
            <p:extLst>
              <p:ext uri="{D42A27DB-BD31-4B8C-83A1-F6EECF244321}">
                <p14:modId xmlns:p14="http://schemas.microsoft.com/office/powerpoint/2010/main" val="3368554706"/>
              </p:ext>
            </p:extLst>
          </p:nvPr>
        </p:nvGraphicFramePr>
        <p:xfrm>
          <a:off x="1675312" y="938857"/>
          <a:ext cx="9046279" cy="5708128"/>
        </p:xfrm>
        <a:graphic>
          <a:graphicData uri="http://schemas.openxmlformats.org/drawingml/2006/table">
            <a:tbl>
              <a:tblPr/>
              <a:tblGrid>
                <a:gridCol w="2385707">
                  <a:extLst>
                    <a:ext uri="{9D8B030D-6E8A-4147-A177-3AD203B41FA5}">
                      <a16:colId xmlns:a16="http://schemas.microsoft.com/office/drawing/2014/main" val="3884063761"/>
                    </a:ext>
                  </a:extLst>
                </a:gridCol>
                <a:gridCol w="1708657">
                  <a:extLst>
                    <a:ext uri="{9D8B030D-6E8A-4147-A177-3AD203B41FA5}">
                      <a16:colId xmlns:a16="http://schemas.microsoft.com/office/drawing/2014/main" val="306939413"/>
                    </a:ext>
                  </a:extLst>
                </a:gridCol>
                <a:gridCol w="1448398">
                  <a:extLst>
                    <a:ext uri="{9D8B030D-6E8A-4147-A177-3AD203B41FA5}">
                      <a16:colId xmlns:a16="http://schemas.microsoft.com/office/drawing/2014/main" val="2767833911"/>
                    </a:ext>
                  </a:extLst>
                </a:gridCol>
                <a:gridCol w="1591180">
                  <a:extLst>
                    <a:ext uri="{9D8B030D-6E8A-4147-A177-3AD203B41FA5}">
                      <a16:colId xmlns:a16="http://schemas.microsoft.com/office/drawing/2014/main" val="1811394604"/>
                    </a:ext>
                  </a:extLst>
                </a:gridCol>
                <a:gridCol w="1912337">
                  <a:extLst>
                    <a:ext uri="{9D8B030D-6E8A-4147-A177-3AD203B41FA5}">
                      <a16:colId xmlns:a16="http://schemas.microsoft.com/office/drawing/2014/main" val="2270944592"/>
                    </a:ext>
                  </a:extLst>
                </a:gridCol>
              </a:tblGrid>
              <a:tr h="873238">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Mis Derbyn y Cais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Amrywiad 22/23 a 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Ebrill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B050"/>
                          </a:solidFill>
                          <a:effectLst/>
                          <a:latin typeface="Helvetica" panose="020B0604020202020204" pitchFamily="34" charset="0"/>
                          <a:cs typeface="Helvetica"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Mehefin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Gorffennaf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Awst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239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B050"/>
                          </a:solidFill>
                          <a:effectLst/>
                          <a:latin typeface="Helvetica" panose="020B0604020202020204" pitchFamily="34" charset="0"/>
                          <a:cs typeface="Helvetica"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Medi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1,293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B050"/>
                          </a:solidFill>
                          <a:effectLst/>
                          <a:latin typeface="Helvetica" panose="020B0604020202020204" pitchFamily="34" charset="0"/>
                          <a:cs typeface="Helvetica"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Hydref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Tachwedd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403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B050"/>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Rhagfyr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Ionawr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Chwefror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FF0000"/>
                          </a:solidFill>
                          <a:effectLst/>
                          <a:latin typeface="Helvetica" panose="020B0604020202020204" pitchFamily="34" charset="0"/>
                          <a:cs typeface="Helvetica"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Mawrth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Ebrill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Mehefin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Gorffennaf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b"/>
                      <a:r>
                        <a:rPr lang="cy-GB" sz="1700" b="0" i="0" u="none" strike="noStrike">
                          <a:solidFill>
                            <a:srgbClr val="000000"/>
                          </a:solidFill>
                          <a:effectLst/>
                          <a:latin typeface="Helvetica" panose="020B0604020202020204" pitchFamily="34" charset="0"/>
                          <a:cs typeface="Helvetica" panose="020B0604020202020204" pitchFamily="34" charset="0"/>
                        </a:rPr>
                        <a:t>Awst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7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b"/>
                      <a:r>
                        <a:rPr lang="cy-GB" sz="1700" b="1" i="0" u="none" strike="noStrike">
                          <a:solidFill>
                            <a:schemeClr val="bg1"/>
                          </a:solidFill>
                          <a:effectLst/>
                          <a:latin typeface="Helvetica" panose="020B0604020202020204" pitchFamily="34" charset="0"/>
                          <a:cs typeface="Helvetica" panose="020B0604020202020204" pitchFamily="34" charset="0"/>
                        </a:rPr>
                        <a:t>Cyfanswm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3,606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3,378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3,265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700" b="1" i="0" u="none" strike="noStrike">
                          <a:solidFill>
                            <a:schemeClr val="bg1"/>
                          </a:solidFill>
                          <a:effectLst/>
                          <a:latin typeface="Helvetica" panose="020B0604020202020204" pitchFamily="34" charset="0"/>
                          <a:cs typeface="Helvetica"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354839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1084403" y="252126"/>
            <a:ext cx="10253663"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a:latin typeface="Helvetica" panose="020B0604020202020204" pitchFamily="34" charset="0"/>
                <a:cs typeface="Helvetica" panose="020B0604020202020204" pitchFamily="34" charset="0"/>
              </a:rPr>
              <a:t>Cadarnhau Cytundebau Dysgu GDLlC </a:t>
            </a:r>
            <a:br>
              <a:rPr lang="cy-GB" sz="3200">
                <a:latin typeface="Helvetica" panose="020B0604020202020204" pitchFamily="34" charset="0"/>
                <a:cs typeface="Helvetica" panose="020B0604020202020204" pitchFamily="34" charset="0"/>
              </a:rPr>
            </a:br>
            <a:endParaRPr lang="cy-GB" sz="320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80753" y="122946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y-GB" sz="2400" b="1">
                <a:latin typeface="Helvetica" panose="020B0604020202020204" pitchFamily="34" charset="0"/>
                <a:cs typeface="Helvetica" panose="020B0604020202020204" pitchFamily="34" charset="0"/>
              </a:rPr>
              <a:t>Myfyrwyr Newydd: </a:t>
            </a:r>
            <a:r>
              <a:rPr lang="cy-GB" sz="2400">
                <a:solidFill>
                  <a:srgbClr val="FF0000"/>
                </a:solidFill>
                <a:latin typeface="Helvetica" panose="020B0604020202020204" pitchFamily="34" charset="0"/>
                <a:cs typeface="Helvetica" panose="020B0604020202020204" pitchFamily="34" charset="0"/>
              </a:rPr>
              <a:t>100% o fewn 10 diwrnod gwaith i gais a gymeradwywyd</a:t>
            </a:r>
            <a:br>
              <a:rPr lang="cy-GB" sz="2400">
                <a:solidFill>
                  <a:srgbClr val="FF0000"/>
                </a:solidFill>
                <a:latin typeface="Helvetica" panose="020B0604020202020204" pitchFamily="34" charset="0"/>
                <a:cs typeface="Helvetica" panose="020B0604020202020204" pitchFamily="34" charset="0"/>
              </a:rPr>
            </a:br>
            <a:br>
              <a:rPr lang="cy-GB" sz="2400">
                <a:latin typeface="Helvetica" panose="020B0604020202020204" pitchFamily="34" charset="0"/>
                <a:cs typeface="Helvetica" panose="020B0604020202020204" pitchFamily="34" charset="0"/>
              </a:rPr>
            </a:br>
            <a:r>
              <a:rPr lang="cy-GB" sz="2400" b="1">
                <a:latin typeface="Helvetica" panose="020B0604020202020204" pitchFamily="34" charset="0"/>
                <a:cs typeface="Helvetica" panose="020B0604020202020204" pitchFamily="34" charset="0"/>
              </a:rPr>
              <a:t>Myfyrwyr sy'n Dychwelyd: </a:t>
            </a:r>
            <a:r>
              <a:rPr lang="cy-GB" sz="2400">
                <a:solidFill>
                  <a:srgbClr val="FF0000"/>
                </a:solidFill>
                <a:latin typeface="Helvetica" panose="020B0604020202020204" pitchFamily="34" charset="0"/>
                <a:cs typeface="Helvetica" panose="020B0604020202020204" pitchFamily="34" charset="0"/>
              </a:rPr>
              <a:t>100% o fewn 10 diwrnod gwaith o wythnos lawn gyntaf y flwyddyn academaidd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596348145"/>
              </p:ext>
            </p:extLst>
          </p:nvPr>
        </p:nvGraphicFramePr>
        <p:xfrm>
          <a:off x="2601121" y="3557708"/>
          <a:ext cx="7134643" cy="1205662"/>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425310">
                <a:tc>
                  <a:txBody>
                    <a:bodyPr/>
                    <a:lstStyle/>
                    <a:p>
                      <a:pPr algn="l" rtl="0" fontAlgn="b"/>
                      <a:r>
                        <a:rPr lang="cy-GB" sz="2000" b="0" i="0" u="none" strike="noStrike">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FFFFFF"/>
                          </a:solidFill>
                          <a:effectLst/>
                          <a:latin typeface="Helvetica" panose="020B0604020202020204" pitchFamily="34" charset="0"/>
                        </a:rPr>
                        <a:t>21/22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FFFFFF"/>
                          </a:solidFill>
                          <a:effectLst/>
                          <a:latin typeface="Helvetica" panose="020B0604020202020204" pitchFamily="34" charset="0"/>
                        </a:rPr>
                        <a:t>22/23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FFFFFF"/>
                          </a:solidFill>
                          <a:effectLst/>
                          <a:latin typeface="Helvetica" panose="020B0604020202020204" pitchFamily="34" charset="0"/>
                        </a:rPr>
                        <a:t>23/24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cy-GB" sz="2000" b="1" i="0" u="none" strike="noStrike">
                          <a:solidFill>
                            <a:srgbClr val="FFFFFF"/>
                          </a:solidFill>
                          <a:effectLst/>
                          <a:latin typeface="Helvetica" panose="020B0604020202020204" pitchFamily="34" charset="0"/>
                        </a:rPr>
                        <a:t>Cyfartaledd Dyddiau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000000"/>
                          </a:solidFill>
                          <a:effectLst/>
                          <a:latin typeface="Helvetica" panose="020B06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000000"/>
                          </a:solidFill>
                          <a:effectLst/>
                          <a:latin typeface="Helvetica"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Tree>
    <p:extLst>
      <p:ext uri="{BB962C8B-B14F-4D97-AF65-F5344CB8AC3E}">
        <p14:creationId xmlns:p14="http://schemas.microsoft.com/office/powerpoint/2010/main" val="81644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1F74-ACFE-2CF9-7E1F-F1E5E3B5596C}"/>
              </a:ext>
            </a:extLst>
          </p:cNvPr>
          <p:cNvSpPr txBox="1">
            <a:spLocks/>
          </p:cNvSpPr>
          <p:nvPr/>
        </p:nvSpPr>
        <p:spPr>
          <a:xfrm>
            <a:off x="-1347181" y="-202223"/>
            <a:ext cx="9122735"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cy-GB" sz="3200">
                <a:latin typeface="Helvetica" panose="020B0604020202020204" pitchFamily="34" charset="0"/>
                <a:cs typeface="Helvetica" panose="020B0604020202020204" pitchFamily="34" charset="0"/>
              </a:rPr>
            </a:br>
            <a:r>
              <a:rPr lang="cy-GB" sz="3200">
                <a:latin typeface="Helvetica" panose="020B0604020202020204" pitchFamily="34" charset="0"/>
                <a:cs typeface="Helvetica" panose="020B0604020202020204" pitchFamily="34" charset="0"/>
              </a:rPr>
              <a:t>Cadarnhad Presenoldeb GDLlC</a:t>
            </a:r>
            <a:br>
              <a:rPr lang="cy-GB" sz="3200">
                <a:latin typeface="Helvetica" panose="020B0604020202020204" pitchFamily="34" charset="0"/>
                <a:cs typeface="Helvetica" panose="020B0604020202020204" pitchFamily="34" charset="0"/>
              </a:rPr>
            </a:br>
            <a:endParaRPr lang="cy-GB" sz="320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E31B8379-8A33-14BD-CEFC-3981DD834B63}"/>
              </a:ext>
            </a:extLst>
          </p:cNvPr>
          <p:cNvSpPr txBox="1"/>
          <p:nvPr/>
        </p:nvSpPr>
        <p:spPr>
          <a:xfrm>
            <a:off x="246505" y="1178705"/>
            <a:ext cx="8187631" cy="830997"/>
          </a:xfrm>
          <a:prstGeom prst="rect">
            <a:avLst/>
          </a:prstGeom>
          <a:noFill/>
        </p:spPr>
        <p:txBody>
          <a:bodyPr wrap="square">
            <a:spAutoFit/>
          </a:bodyPr>
          <a:lstStyle/>
          <a:p>
            <a:pPr marL="0" indent="0" algn="l">
              <a:buNone/>
            </a:pPr>
            <a:r>
              <a:rPr lang="cy-GB" sz="2400" dirty="0">
                <a:latin typeface="Helvetica" panose="020B0604020202020204" pitchFamily="34" charset="0"/>
                <a:cs typeface="Helvetica" panose="020B0604020202020204" pitchFamily="34" charset="0"/>
              </a:rPr>
              <a:t>GDLlC AB: 50% Hyd/Chwe/Mai (canol tymor)</a:t>
            </a:r>
          </a:p>
          <a:p>
            <a:pPr marL="0" indent="0" algn="l">
              <a:buNone/>
            </a:pPr>
            <a:r>
              <a:rPr lang="cy-GB" sz="2400" dirty="0">
                <a:latin typeface="Helvetica" panose="020B0604020202020204" pitchFamily="34" charset="0"/>
                <a:cs typeface="Helvetica" panose="020B0604020202020204" pitchFamily="34" charset="0"/>
              </a:rPr>
              <a:t>                  100% Rhag/Mawrth/Mehefin (diwedd tymor)</a:t>
            </a:r>
          </a:p>
        </p:txBody>
      </p:sp>
      <p:graphicFrame>
        <p:nvGraphicFramePr>
          <p:cNvPr id="11" name="Table 10">
            <a:extLst>
              <a:ext uri="{FF2B5EF4-FFF2-40B4-BE49-F238E27FC236}">
                <a16:creationId xmlns:a16="http://schemas.microsoft.com/office/drawing/2014/main" id="{7CA54CDE-4523-6049-4516-012E092E38C8}"/>
              </a:ext>
            </a:extLst>
          </p:cNvPr>
          <p:cNvGraphicFramePr>
            <a:graphicFrameLocks noGrp="1"/>
          </p:cNvGraphicFramePr>
          <p:nvPr>
            <p:extLst>
              <p:ext uri="{D42A27DB-BD31-4B8C-83A1-F6EECF244321}">
                <p14:modId xmlns:p14="http://schemas.microsoft.com/office/powerpoint/2010/main" val="819931687"/>
              </p:ext>
            </p:extLst>
          </p:nvPr>
        </p:nvGraphicFramePr>
        <p:xfrm>
          <a:off x="1500241" y="2541851"/>
          <a:ext cx="8776740" cy="1956096"/>
        </p:xfrm>
        <a:graphic>
          <a:graphicData uri="http://schemas.openxmlformats.org/drawingml/2006/table">
            <a:tbl>
              <a:tblPr/>
              <a:tblGrid>
                <a:gridCol w="2401762">
                  <a:extLst>
                    <a:ext uri="{9D8B030D-6E8A-4147-A177-3AD203B41FA5}">
                      <a16:colId xmlns:a16="http://schemas.microsoft.com/office/drawing/2014/main" val="2378912421"/>
                    </a:ext>
                  </a:extLst>
                </a:gridCol>
                <a:gridCol w="2102142">
                  <a:extLst>
                    <a:ext uri="{9D8B030D-6E8A-4147-A177-3AD203B41FA5}">
                      <a16:colId xmlns:a16="http://schemas.microsoft.com/office/drawing/2014/main" val="1974761812"/>
                    </a:ext>
                  </a:extLst>
                </a:gridCol>
                <a:gridCol w="1439430">
                  <a:extLst>
                    <a:ext uri="{9D8B030D-6E8A-4147-A177-3AD203B41FA5}">
                      <a16:colId xmlns:a16="http://schemas.microsoft.com/office/drawing/2014/main" val="1709449105"/>
                    </a:ext>
                  </a:extLst>
                </a:gridCol>
                <a:gridCol w="2833406">
                  <a:extLst>
                    <a:ext uri="{9D8B030D-6E8A-4147-A177-3AD203B41FA5}">
                      <a16:colId xmlns:a16="http://schemas.microsoft.com/office/drawing/2014/main" val="343254011"/>
                    </a:ext>
                  </a:extLst>
                </a:gridCol>
              </a:tblGrid>
              <a:tr h="449822">
                <a:tc>
                  <a:txBody>
                    <a:bodyPr/>
                    <a:lstStyle/>
                    <a:p>
                      <a:pPr algn="ctr" rtl="0" fontAlgn="ctr"/>
                      <a:r>
                        <a:rPr lang="cy-GB" sz="2000" b="1" i="0" u="none" strike="noStrike">
                          <a:solidFill>
                            <a:schemeClr val="bg1"/>
                          </a:solidFill>
                          <a:effectLst/>
                          <a:latin typeface="Helvetica" panose="020B0604020202020204" pitchFamily="34" charset="0"/>
                        </a:rPr>
                        <a:t>Dyddiad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cy-GB" sz="2000" b="1" i="0" u="none" strike="noStrike">
                          <a:solidFill>
                            <a:srgbClr val="FFFFFF"/>
                          </a:solidFill>
                          <a:effectLst/>
                          <a:latin typeface="Helvetica" panose="020B0604020202020204" pitchFamily="34" charset="0"/>
                        </a:rPr>
                        <a:t>22/23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cy-GB" sz="2000" b="1" i="0" u="none" strike="noStrike">
                          <a:solidFill>
                            <a:srgbClr val="FFFFFF"/>
                          </a:solidFill>
                          <a:effectLst/>
                          <a:latin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cy-GB" sz="2000" b="1" i="0" u="none" strike="noStrike">
                          <a:solidFill>
                            <a:srgbClr val="FFFFFF"/>
                          </a:solidFill>
                          <a:effectLst/>
                          <a:latin typeface="Helvetica" panose="020B0604020202020204" pitchFamily="34" charset="0"/>
                        </a:rPr>
                        <a:t>Nodiadau</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66660200"/>
                  </a:ext>
                </a:extLst>
              </a:tr>
              <a:tr h="437327">
                <a:tc>
                  <a:txBody>
                    <a:bodyPr/>
                    <a:lstStyle/>
                    <a:p>
                      <a:pPr algn="ctr" rtl="0" fontAlgn="ctr"/>
                      <a:r>
                        <a:rPr lang="cy-GB" sz="2000" b="1" i="0" u="none" strike="noStrike">
                          <a:solidFill>
                            <a:schemeClr val="bg1"/>
                          </a:solidFill>
                          <a:effectLst/>
                          <a:latin typeface="Helvetica" panose="020B0604020202020204" pitchFamily="34" charset="0"/>
                        </a:rPr>
                        <a:t>Hyd (canol tymor)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0" i="0" u="none" strike="noStrike">
                          <a:solidFill>
                            <a:srgbClr val="000000"/>
                          </a:solidFill>
                          <a:effectLst/>
                          <a:latin typeface="Helvetica" panose="020B0604020202020204" pitchFamily="34" charset="0"/>
                        </a:rPr>
                        <a:t>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cy-GB" sz="2000" b="0" i="0" u="none" strike="noStrike">
                          <a:solidFill>
                            <a:srgbClr val="000000"/>
                          </a:solidFill>
                          <a:effectLst/>
                          <a:latin typeface="Helvetica" panose="020B0604020202020204" pitchFamily="34" charset="0"/>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cy-GB" sz="2000" b="0" i="0" u="none" strike="noStrike">
                          <a:solidFill>
                            <a:srgbClr val="000000"/>
                          </a:solidFill>
                          <a:effectLst/>
                          <a:latin typeface="Helvetica" panose="020B0604020202020204" pitchFamily="34" charset="0"/>
                        </a:rPr>
                        <a:t>Gofyniad 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016864"/>
                  </a:ext>
                </a:extLst>
              </a:tr>
              <a:tr h="437327">
                <a:tc>
                  <a:txBody>
                    <a:bodyPr/>
                    <a:lstStyle/>
                    <a:p>
                      <a:pPr algn="ctr" rtl="0" fontAlgn="ctr"/>
                      <a:r>
                        <a:rPr lang="cy-GB" sz="2000" b="1" i="0" u="none" strike="noStrike">
                          <a:solidFill>
                            <a:schemeClr val="bg1"/>
                          </a:solidFill>
                          <a:effectLst/>
                          <a:latin typeface="Helvetica" panose="020B0604020202020204" pitchFamily="34" charset="0"/>
                        </a:rPr>
                        <a:t>Rhag (diwedd tymor)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0" i="0" u="none" strike="noStrike">
                          <a:solidFill>
                            <a:srgbClr val="000000"/>
                          </a:solidFill>
                          <a:effectLst/>
                          <a:latin typeface="Helvetica" panose="020B0604020202020204" pitchFamily="34" charset="0"/>
                        </a:rPr>
                        <a:t>100%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cy-GB" sz="2000" b="0" i="0" u="none" strike="noStrike">
                          <a:solidFill>
                            <a:srgbClr val="000000"/>
                          </a:solidFill>
                          <a:effectLst/>
                          <a:latin typeface="Helvetica" panose="020B060402020202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2000" b="0" i="0" u="none" strike="noStrike">
                          <a:solidFill>
                            <a:srgbClr val="000000"/>
                          </a:solidFill>
                          <a:effectLst/>
                          <a:latin typeface="Helvetica" panose="020B0604020202020204" pitchFamily="34" charset="0"/>
                        </a:rPr>
                        <a:t>Gofyniad 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161"/>
                  </a:ext>
                </a:extLst>
              </a:tr>
              <a:tr h="449822">
                <a:tc>
                  <a:txBody>
                    <a:bodyPr/>
                    <a:lstStyle/>
                    <a:p>
                      <a:pPr algn="ctr" rtl="0" fontAlgn="ctr"/>
                      <a:r>
                        <a:rPr lang="cy-GB" sz="2000" b="1" i="0" u="none" strike="noStrike">
                          <a:solidFill>
                            <a:schemeClr val="bg1"/>
                          </a:solidFill>
                          <a:effectLst/>
                          <a:latin typeface="Helvetica" panose="020B0604020202020204" pitchFamily="34" charset="0"/>
                        </a:rPr>
                        <a:t>Chwe (canol tymor)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0" i="0" u="none" strike="noStrike">
                          <a:solidFill>
                            <a:srgbClr val="000000"/>
                          </a:solidFill>
                          <a:effectLst/>
                          <a:latin typeface="Helvetica" panose="020B0604020202020204" pitchFamily="34" charset="0"/>
                        </a:rPr>
                        <a:t>97%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0" i="0" u="none" strike="noStrike">
                          <a:solidFill>
                            <a:srgbClr val="000000"/>
                          </a:solidFill>
                          <a:effectLst/>
                          <a:latin typeface="Helvetica" panose="020B0604020202020204" pitchFamily="34" charset="0"/>
                        </a:rPr>
                        <a:t>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cy-GB" sz="2000" b="0" i="0" u="none" strike="noStrike">
                          <a:solidFill>
                            <a:srgbClr val="000000"/>
                          </a:solidFill>
                          <a:effectLst/>
                          <a:latin typeface="Helvetica" panose="020B0604020202020204" pitchFamily="34" charset="0"/>
                        </a:rPr>
                        <a:t>Gofyniad 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493825"/>
                  </a:ext>
                </a:extLst>
              </a:tr>
            </a:tbl>
          </a:graphicData>
        </a:graphic>
      </p:graphicFrame>
    </p:spTree>
    <p:extLst>
      <p:ext uri="{BB962C8B-B14F-4D97-AF65-F5344CB8AC3E}">
        <p14:creationId xmlns:p14="http://schemas.microsoft.com/office/powerpoint/2010/main" val="195877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85415-31CC-CC17-2ACE-7C3BEE065D23}"/>
              </a:ext>
            </a:extLst>
          </p:cNvPr>
          <p:cNvSpPr txBox="1"/>
          <p:nvPr/>
        </p:nvSpPr>
        <p:spPr>
          <a:xfrm>
            <a:off x="0" y="229716"/>
            <a:ext cx="4924361" cy="584775"/>
          </a:xfrm>
          <a:prstGeom prst="rect">
            <a:avLst/>
          </a:prstGeom>
          <a:noFill/>
        </p:spPr>
        <p:txBody>
          <a:bodyPr wrap="none" rtlCol="0">
            <a:spAutoFit/>
          </a:bodyPr>
          <a:lstStyle/>
          <a:p>
            <a:r>
              <a:rPr lang="cy-GB" sz="3200">
                <a:latin typeface="Helvetica" panose="020B0604020202020204" pitchFamily="34" charset="0"/>
                <a:cs typeface="Helvetica" panose="020B0604020202020204" pitchFamily="34" charset="0"/>
              </a:rPr>
              <a:t>Rhifau Ceisiadau LCA</a:t>
            </a:r>
          </a:p>
        </p:txBody>
      </p:sp>
      <p:graphicFrame>
        <p:nvGraphicFramePr>
          <p:cNvPr id="5" name="Table 4">
            <a:extLst>
              <a:ext uri="{FF2B5EF4-FFF2-40B4-BE49-F238E27FC236}">
                <a16:creationId xmlns:a16="http://schemas.microsoft.com/office/drawing/2014/main" id="{D31E14B9-8D28-664D-0967-AB8258BE72C5}"/>
              </a:ext>
            </a:extLst>
          </p:cNvPr>
          <p:cNvGraphicFramePr>
            <a:graphicFrameLocks noGrp="1"/>
          </p:cNvGraphicFramePr>
          <p:nvPr>
            <p:extLst>
              <p:ext uri="{D42A27DB-BD31-4B8C-83A1-F6EECF244321}">
                <p14:modId xmlns:p14="http://schemas.microsoft.com/office/powerpoint/2010/main" val="3310101573"/>
              </p:ext>
            </p:extLst>
          </p:nvPr>
        </p:nvGraphicFramePr>
        <p:xfrm>
          <a:off x="1795892" y="1015663"/>
          <a:ext cx="8600215" cy="5512798"/>
        </p:xfrm>
        <a:graphic>
          <a:graphicData uri="http://schemas.openxmlformats.org/drawingml/2006/table">
            <a:tbl>
              <a:tblPr/>
              <a:tblGrid>
                <a:gridCol w="2268070">
                  <a:extLst>
                    <a:ext uri="{9D8B030D-6E8A-4147-A177-3AD203B41FA5}">
                      <a16:colId xmlns:a16="http://schemas.microsoft.com/office/drawing/2014/main" val="3884063761"/>
                    </a:ext>
                  </a:extLst>
                </a:gridCol>
                <a:gridCol w="1624405">
                  <a:extLst>
                    <a:ext uri="{9D8B030D-6E8A-4147-A177-3AD203B41FA5}">
                      <a16:colId xmlns:a16="http://schemas.microsoft.com/office/drawing/2014/main" val="306939413"/>
                    </a:ext>
                  </a:extLst>
                </a:gridCol>
                <a:gridCol w="1376979">
                  <a:extLst>
                    <a:ext uri="{9D8B030D-6E8A-4147-A177-3AD203B41FA5}">
                      <a16:colId xmlns:a16="http://schemas.microsoft.com/office/drawing/2014/main" val="2767833911"/>
                    </a:ext>
                  </a:extLst>
                </a:gridCol>
                <a:gridCol w="1512720">
                  <a:extLst>
                    <a:ext uri="{9D8B030D-6E8A-4147-A177-3AD203B41FA5}">
                      <a16:colId xmlns:a16="http://schemas.microsoft.com/office/drawing/2014/main" val="1811394604"/>
                    </a:ext>
                  </a:extLst>
                </a:gridCol>
                <a:gridCol w="1818041">
                  <a:extLst>
                    <a:ext uri="{9D8B030D-6E8A-4147-A177-3AD203B41FA5}">
                      <a16:colId xmlns:a16="http://schemas.microsoft.com/office/drawing/2014/main" val="2270944592"/>
                    </a:ext>
                  </a:extLst>
                </a:gridCol>
              </a:tblGrid>
              <a:tr h="942229">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Mis Derbyn y Cais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Amrywiad 22/23 a 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Ebrill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485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Mehefin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754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Gorffennaf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1,153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976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Awst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2,594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8,045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8,236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Hydref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2,530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FF000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Tachwedd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1,095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Rhagfyr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Ionawr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Chwefror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B050"/>
                          </a:solidFill>
                          <a:effectLst/>
                          <a:latin typeface="Helvetica" panose="020B0604020202020204" pitchFamily="34" charset="0"/>
                          <a:cs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Mawrth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Ebrill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Mehefin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Gorffennaf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Awst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y-GB" sz="16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Cyfanswm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17,683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16,257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17,399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cy-GB" sz="1600" b="1" i="0" u="none" strike="noStrike">
                          <a:solidFill>
                            <a:schemeClr val="bg1"/>
                          </a:solidFill>
                          <a:effectLst/>
                          <a:latin typeface="Helvetica" panose="020B0604020202020204" pitchFamily="34" charset="0"/>
                          <a:cs typeface="Helvetica"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extLst>
      <p:ext uri="{BB962C8B-B14F-4D97-AF65-F5344CB8AC3E}">
        <p14:creationId xmlns:p14="http://schemas.microsoft.com/office/powerpoint/2010/main" val="3667094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1385853" y="301419"/>
            <a:ext cx="10253663"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a:latin typeface="Helvetica" panose="020B0604020202020204" pitchFamily="34" charset="0"/>
                <a:cs typeface="Helvetica" panose="020B0604020202020204" pitchFamily="34" charset="0"/>
              </a:rPr>
              <a:t>Cadarnhau Cytundebau Dysgu LCA </a:t>
            </a:r>
            <a:br>
              <a:rPr lang="cy-GB" sz="3200">
                <a:latin typeface="Helvetica" panose="020B0604020202020204" pitchFamily="34" charset="0"/>
                <a:cs typeface="Helvetica" panose="020B0604020202020204" pitchFamily="34" charset="0"/>
              </a:rPr>
            </a:br>
            <a:endParaRPr lang="cy-GB" sz="320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80753" y="1229465"/>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y-GB" sz="2000" b="1">
                <a:latin typeface="Helvetica" panose="020B0604020202020204" pitchFamily="34" charset="0"/>
                <a:cs typeface="Helvetica" panose="020B0604020202020204" pitchFamily="34" charset="0"/>
              </a:rPr>
              <a:t>Myfyrwyr Newydd: </a:t>
            </a:r>
            <a:r>
              <a:rPr lang="cy-GB" sz="2000">
                <a:solidFill>
                  <a:srgbClr val="FF0000"/>
                </a:solidFill>
                <a:latin typeface="Helvetica" panose="020B0604020202020204" pitchFamily="34" charset="0"/>
                <a:cs typeface="Helvetica" panose="020B0604020202020204" pitchFamily="34" charset="0"/>
              </a:rPr>
              <a:t>100% o fewn 10 Diwrnod Gwaith i Gymeradwyo Cais</a:t>
            </a:r>
            <a:br>
              <a:rPr lang="cy-GB" sz="2000">
                <a:solidFill>
                  <a:srgbClr val="FF0000"/>
                </a:solidFill>
                <a:latin typeface="Helvetica" panose="020B0604020202020204" pitchFamily="34" charset="0"/>
                <a:cs typeface="Helvetica" panose="020B0604020202020204" pitchFamily="34" charset="0"/>
              </a:rPr>
            </a:br>
            <a:br>
              <a:rPr lang="cy-GB" sz="2000">
                <a:latin typeface="Helvetica" panose="020B0604020202020204" pitchFamily="34" charset="0"/>
                <a:cs typeface="Helvetica" panose="020B0604020202020204" pitchFamily="34" charset="0"/>
              </a:rPr>
            </a:br>
            <a:r>
              <a:rPr lang="cy-GB" sz="2000" b="1">
                <a:latin typeface="Helvetica" panose="020B0604020202020204" pitchFamily="34" charset="0"/>
                <a:cs typeface="Helvetica" panose="020B0604020202020204" pitchFamily="34" charset="0"/>
              </a:rPr>
              <a:t>Myfyrwyr sy'n Dychwelyd: </a:t>
            </a:r>
            <a:r>
              <a:rPr lang="cy-GB" sz="2000">
                <a:solidFill>
                  <a:srgbClr val="FF0000"/>
                </a:solidFill>
                <a:latin typeface="Helvetica" panose="020B0604020202020204" pitchFamily="34" charset="0"/>
                <a:cs typeface="Helvetica" panose="020B0604020202020204" pitchFamily="34" charset="0"/>
              </a:rPr>
              <a:t>100% o fewn 10 Diwrnod Gwaith o wythnos lawn gyntaf y Flwyddyn Academaidd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1301832434"/>
              </p:ext>
            </p:extLst>
          </p:nvPr>
        </p:nvGraphicFramePr>
        <p:xfrm>
          <a:off x="2169042" y="3929473"/>
          <a:ext cx="7134643" cy="1095154"/>
        </p:xfrm>
        <a:graphic>
          <a:graphicData uri="http://schemas.openxmlformats.org/drawingml/2006/table">
            <a:tbl>
              <a:tblPr/>
              <a:tblGrid>
                <a:gridCol w="1660426">
                  <a:extLst>
                    <a:ext uri="{9D8B030D-6E8A-4147-A177-3AD203B41FA5}">
                      <a16:colId xmlns:a16="http://schemas.microsoft.com/office/drawing/2014/main" val="3026105801"/>
                    </a:ext>
                  </a:extLst>
                </a:gridCol>
                <a:gridCol w="2153365">
                  <a:extLst>
                    <a:ext uri="{9D8B030D-6E8A-4147-A177-3AD203B41FA5}">
                      <a16:colId xmlns:a16="http://schemas.microsoft.com/office/drawing/2014/main" val="820442259"/>
                    </a:ext>
                  </a:extLst>
                </a:gridCol>
                <a:gridCol w="1660426">
                  <a:extLst>
                    <a:ext uri="{9D8B030D-6E8A-4147-A177-3AD203B41FA5}">
                      <a16:colId xmlns:a16="http://schemas.microsoft.com/office/drawing/2014/main" val="692104554"/>
                    </a:ext>
                  </a:extLst>
                </a:gridCol>
                <a:gridCol w="1660426">
                  <a:extLst>
                    <a:ext uri="{9D8B030D-6E8A-4147-A177-3AD203B41FA5}">
                      <a16:colId xmlns:a16="http://schemas.microsoft.com/office/drawing/2014/main" val="2396459637"/>
                    </a:ext>
                  </a:extLst>
                </a:gridCol>
              </a:tblGrid>
              <a:tr h="314802">
                <a:tc>
                  <a:txBody>
                    <a:bodyPr/>
                    <a:lstStyle/>
                    <a:p>
                      <a:pPr algn="l" rtl="0" fontAlgn="b"/>
                      <a:r>
                        <a:rPr lang="cy-GB" sz="2000" b="0" i="0" u="none" strike="noStrike">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FFFFFF"/>
                          </a:solidFill>
                          <a:effectLst/>
                          <a:latin typeface="Helvetica" panose="020B0604020202020204" pitchFamily="34" charset="0"/>
                        </a:rPr>
                        <a:t>21/22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FFFFFF"/>
                          </a:solidFill>
                          <a:effectLst/>
                          <a:latin typeface="Helvetica" panose="020B0604020202020204" pitchFamily="34" charset="0"/>
                        </a:rPr>
                        <a:t>22/23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FFFFFF"/>
                          </a:solidFill>
                          <a:effectLst/>
                          <a:latin typeface="Helvetica" panose="020B0604020202020204" pitchFamily="34" charset="0"/>
                        </a:rPr>
                        <a:t>23/24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cy-GB" sz="2000" b="1" i="0" u="none" strike="noStrike">
                          <a:solidFill>
                            <a:srgbClr val="FFFFFF"/>
                          </a:solidFill>
                          <a:effectLst/>
                          <a:latin typeface="Helvetica" panose="020B0604020202020204" pitchFamily="34" charset="0"/>
                        </a:rPr>
                        <a:t>Cyfartaledd Dyddiau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000000"/>
                          </a:solidFill>
                          <a:effectLst/>
                          <a:latin typeface="Helvetica" panose="020B0604020202020204" pitchFamily="34"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000000"/>
                          </a:solidFill>
                          <a:effectLst/>
                          <a:latin typeface="Helvetica"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000000"/>
                          </a:solidFill>
                          <a:effectLst/>
                          <a:latin typeface="Helvetica"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Tree>
    <p:extLst>
      <p:ext uri="{BB962C8B-B14F-4D97-AF65-F5344CB8AC3E}">
        <p14:creationId xmlns:p14="http://schemas.microsoft.com/office/powerpoint/2010/main" val="122374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3</a:t>
            </a:fld>
            <a:endParaRPr lang="en" altLang="en" sz="1067">
              <a:solidFill>
                <a:srgbClr val="000000"/>
              </a:solidFill>
            </a:endParaRPr>
          </a:p>
        </p:txBody>
      </p:sp>
      <p:pic>
        <p:nvPicPr>
          <p:cNvPr id="6" name="Picture 5" descr="Grŵp o bobl yn eistedd o amgylch bwrdd gyda phosau  Disgrifiad wedi'i gynhyrchu'n awtomatig">
            <a:extLst>
              <a:ext uri="{FF2B5EF4-FFF2-40B4-BE49-F238E27FC236}">
                <a16:creationId xmlns:a16="http://schemas.microsoft.com/office/drawing/2014/main" id="{DC6EF8D0-D019-753A-EA3D-D4E1DDBEB8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27839" y="1163051"/>
            <a:ext cx="6500089" cy="4875066"/>
          </a:xfrm>
          <a:prstGeom prst="rect">
            <a:avLst/>
          </a:prstGeom>
        </p:spPr>
      </p:pic>
    </p:spTree>
    <p:extLst>
      <p:ext uri="{BB962C8B-B14F-4D97-AF65-F5344CB8AC3E}">
        <p14:creationId xmlns:p14="http://schemas.microsoft.com/office/powerpoint/2010/main" val="342999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A3E382-C52F-C939-8EF6-D93FCE03F59C}"/>
              </a:ext>
            </a:extLst>
          </p:cNvPr>
          <p:cNvSpPr txBox="1">
            <a:spLocks/>
          </p:cNvSpPr>
          <p:nvPr/>
        </p:nvSpPr>
        <p:spPr>
          <a:xfrm>
            <a:off x="-1057648" y="267789"/>
            <a:ext cx="8077200" cy="11699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a:latin typeface="Helvetica" panose="020B0604020202020204" pitchFamily="34" charset="0"/>
                <a:cs typeface="Helvetica" panose="020B0604020202020204" pitchFamily="34" charset="0"/>
              </a:rPr>
              <a:t>Cadarnhad Presenoldeb LCA </a:t>
            </a:r>
            <a:br>
              <a:rPr lang="cy-GB" sz="3200">
                <a:latin typeface="Helvetica" panose="020B0604020202020204" pitchFamily="34" charset="0"/>
                <a:cs typeface="Helvetica" panose="020B0604020202020204" pitchFamily="34" charset="0"/>
              </a:rPr>
            </a:br>
            <a:endParaRPr lang="cy-GB" sz="3200">
              <a:latin typeface="Helvetica" panose="020B0604020202020204" pitchFamily="34" charset="0"/>
              <a:cs typeface="Helvetica" panose="020B0604020202020204" pitchFamily="34" charset="0"/>
            </a:endParaRPr>
          </a:p>
        </p:txBody>
      </p:sp>
      <p:sp>
        <p:nvSpPr>
          <p:cNvPr id="5" name="Content Placeholder 2">
            <a:extLst>
              <a:ext uri="{FF2B5EF4-FFF2-40B4-BE49-F238E27FC236}">
                <a16:creationId xmlns:a16="http://schemas.microsoft.com/office/drawing/2014/main" id="{DD63A161-07F6-A791-BC15-3E0B301FA108}"/>
              </a:ext>
            </a:extLst>
          </p:cNvPr>
          <p:cNvSpPr txBox="1">
            <a:spLocks/>
          </p:cNvSpPr>
          <p:nvPr/>
        </p:nvSpPr>
        <p:spPr>
          <a:xfrm>
            <a:off x="116959" y="1254421"/>
            <a:ext cx="10515600" cy="5778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y-GB" sz="2000" b="1">
                <a:latin typeface="Helvetica" panose="020B0604020202020204" pitchFamily="34" charset="0"/>
                <a:cs typeface="Helvetica" panose="020B0604020202020204" pitchFamily="34" charset="0"/>
              </a:rPr>
              <a:t>LCA</a:t>
            </a:r>
            <a:r>
              <a:rPr lang="cy-GB" sz="2000">
                <a:latin typeface="Helvetica" panose="020B0604020202020204" pitchFamily="34" charset="0"/>
                <a:cs typeface="Helvetica" panose="020B0604020202020204" pitchFamily="34" charset="0"/>
              </a:rPr>
              <a:t>: Cadarnhad presenoldeb ar wythnos dalu</a:t>
            </a:r>
          </a:p>
          <a:p>
            <a:pPr marL="0" indent="0">
              <a:buNone/>
            </a:pPr>
            <a:endParaRPr lang="en-GB" sz="2000" dirty="0">
              <a:latin typeface="Helvetica" panose="020B0604020202020204" pitchFamily="34" charset="0"/>
              <a:cs typeface="Helvetica" panose="020B0604020202020204" pitchFamily="34" charset="0"/>
            </a:endParaRPr>
          </a:p>
        </p:txBody>
      </p:sp>
      <p:graphicFrame>
        <p:nvGraphicFramePr>
          <p:cNvPr id="6" name="Table 5">
            <a:extLst>
              <a:ext uri="{FF2B5EF4-FFF2-40B4-BE49-F238E27FC236}">
                <a16:creationId xmlns:a16="http://schemas.microsoft.com/office/drawing/2014/main" id="{AD21B99B-7186-BFB1-3282-A438F88DA73F}"/>
              </a:ext>
            </a:extLst>
          </p:cNvPr>
          <p:cNvGraphicFramePr>
            <a:graphicFrameLocks noGrp="1"/>
          </p:cNvGraphicFramePr>
          <p:nvPr>
            <p:extLst>
              <p:ext uri="{D42A27DB-BD31-4B8C-83A1-F6EECF244321}">
                <p14:modId xmlns:p14="http://schemas.microsoft.com/office/powerpoint/2010/main" val="767777791"/>
              </p:ext>
            </p:extLst>
          </p:nvPr>
        </p:nvGraphicFramePr>
        <p:xfrm>
          <a:off x="896679" y="2424409"/>
          <a:ext cx="5674242" cy="1334791"/>
        </p:xfrm>
        <a:graphic>
          <a:graphicData uri="http://schemas.openxmlformats.org/drawingml/2006/table">
            <a:tbl>
              <a:tblPr/>
              <a:tblGrid>
                <a:gridCol w="1891414">
                  <a:extLst>
                    <a:ext uri="{9D8B030D-6E8A-4147-A177-3AD203B41FA5}">
                      <a16:colId xmlns:a16="http://schemas.microsoft.com/office/drawing/2014/main" val="255923355"/>
                    </a:ext>
                  </a:extLst>
                </a:gridCol>
                <a:gridCol w="1891414">
                  <a:extLst>
                    <a:ext uri="{9D8B030D-6E8A-4147-A177-3AD203B41FA5}">
                      <a16:colId xmlns:a16="http://schemas.microsoft.com/office/drawing/2014/main" val="3274984240"/>
                    </a:ext>
                  </a:extLst>
                </a:gridCol>
                <a:gridCol w="1891414">
                  <a:extLst>
                    <a:ext uri="{9D8B030D-6E8A-4147-A177-3AD203B41FA5}">
                      <a16:colId xmlns:a16="http://schemas.microsoft.com/office/drawing/2014/main" val="4263780957"/>
                    </a:ext>
                  </a:extLst>
                </a:gridCol>
              </a:tblGrid>
              <a:tr h="383684">
                <a:tc>
                  <a:txBody>
                    <a:bodyPr/>
                    <a:lstStyle/>
                    <a:p>
                      <a:pPr algn="ctr" rtl="0" fontAlgn="b"/>
                      <a:r>
                        <a:rPr lang="cy-GB" sz="2000" b="1" i="0" u="none" strike="noStrike">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cy-GB" sz="2000" b="1" i="0" u="none" strike="noStrike">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cy-GB" sz="2000" b="1" i="0" u="none" strike="noStrike">
                          <a:solidFill>
                            <a:srgbClr val="FFFFFF"/>
                          </a:solidFill>
                          <a:effectLst/>
                          <a:latin typeface="Helvetica" panose="020B0604020202020204" pitchFamily="34" charset="0"/>
                        </a:rPr>
                        <a:t>23/24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78793182"/>
                  </a:ext>
                </a:extLst>
              </a:tr>
              <a:tr h="951107">
                <a:tc>
                  <a:txBody>
                    <a:bodyPr/>
                    <a:lstStyle/>
                    <a:p>
                      <a:pPr algn="ctr" rtl="0" fontAlgn="ctr"/>
                      <a:r>
                        <a:rPr lang="cy-GB" sz="2000" b="1" i="0" u="none" strike="noStrike">
                          <a:solidFill>
                            <a:srgbClr val="FFFFFF"/>
                          </a:solidFill>
                          <a:effectLst/>
                          <a:latin typeface="Helvetica" panose="020B0604020202020204" pitchFamily="34" charset="0"/>
                        </a:rPr>
                        <a:t>LCA </a:t>
                      </a:r>
                    </a:p>
                    <a:p>
                      <a:pPr algn="ctr" rtl="0" fontAlgn="ctr"/>
                      <a:r>
                        <a:rPr lang="cy-GB" sz="2000" b="1" i="0" u="none" strike="noStrike">
                          <a:solidFill>
                            <a:srgbClr val="FFFFFF"/>
                          </a:solidFill>
                          <a:effectLst/>
                          <a:latin typeface="Helvetica" panose="020B0604020202020204" pitchFamily="34" charset="0"/>
                        </a:rPr>
                        <a:t>Wythnos taliadau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cy-GB" sz="2000" b="1" i="0" u="none" strike="noStrike">
                          <a:solidFill>
                            <a:srgbClr val="000000"/>
                          </a:solidFill>
                          <a:effectLst/>
                          <a:latin typeface="Helvetica" panose="020B0604020202020204" pitchFamily="34" charset="0"/>
                        </a:rPr>
                        <a:t>95.3%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cy-GB" sz="2000" b="1" i="0" u="none" strike="noStrike">
                          <a:solidFill>
                            <a:srgbClr val="000000"/>
                          </a:solidFill>
                          <a:effectLst/>
                          <a:latin typeface="Helvetica" panose="020B0604020202020204" pitchFamily="34" charset="0"/>
                        </a:rPr>
                        <a:t>97.2%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58758"/>
                  </a:ext>
                </a:extLst>
              </a:tr>
            </a:tbl>
          </a:graphicData>
        </a:graphic>
      </p:graphicFrame>
      <p:sp>
        <p:nvSpPr>
          <p:cNvPr id="7" name="TextBox 6">
            <a:extLst>
              <a:ext uri="{FF2B5EF4-FFF2-40B4-BE49-F238E27FC236}">
                <a16:creationId xmlns:a16="http://schemas.microsoft.com/office/drawing/2014/main" id="{7E9A1A54-CC29-093A-A3BA-EB28E6A3DD3A}"/>
              </a:ext>
            </a:extLst>
          </p:cNvPr>
          <p:cNvSpPr txBox="1"/>
          <p:nvPr/>
        </p:nvSpPr>
        <p:spPr>
          <a:xfrm>
            <a:off x="365810" y="4841064"/>
            <a:ext cx="9223357" cy="1015663"/>
          </a:xfrm>
          <a:prstGeom prst="rect">
            <a:avLst/>
          </a:prstGeom>
          <a:noFill/>
        </p:spPr>
        <p:txBody>
          <a:bodyPr wrap="square">
            <a:spAutoFit/>
          </a:bodyPr>
          <a:lstStyle/>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r>
              <a:rPr lang="cy-GB" sz="2000" dirty="0">
                <a:latin typeface="Helvetica" panose="020B0604020202020204" pitchFamily="34" charset="0"/>
                <a:cs typeface="Helvetica" panose="020B0604020202020204" pitchFamily="34" charset="0"/>
              </a:rPr>
              <a:t>(DS – mae angen cadarnhad wythnosol 100% yn unol â safon y gwasanaeth)</a:t>
            </a:r>
          </a:p>
        </p:txBody>
      </p:sp>
      <p:pic>
        <p:nvPicPr>
          <p:cNvPr id="8" name="Picture 2" descr="Rheoli Perfformiad: Diffiniad, Camau, Elfennau a Mathau | Blog RingCentral UK">
            <a:extLst>
              <a:ext uri="{FF2B5EF4-FFF2-40B4-BE49-F238E27FC236}">
                <a16:creationId xmlns:a16="http://schemas.microsoft.com/office/drawing/2014/main" id="{A427A840-08BF-5CD8-270E-472780B7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927" y="1924493"/>
            <a:ext cx="2711718" cy="26702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7DDBD3D3-D551-ABF3-A329-1A3E85F3B234}"/>
              </a:ext>
            </a:extLst>
          </p:cNvPr>
          <p:cNvGraphicFramePr>
            <a:graphicFrameLocks noGrp="1"/>
          </p:cNvGraphicFramePr>
          <p:nvPr>
            <p:extLst>
              <p:ext uri="{D42A27DB-BD31-4B8C-83A1-F6EECF244321}">
                <p14:modId xmlns:p14="http://schemas.microsoft.com/office/powerpoint/2010/main" val="3357572545"/>
              </p:ext>
            </p:extLst>
          </p:nvPr>
        </p:nvGraphicFramePr>
        <p:xfrm>
          <a:off x="838200" y="4140200"/>
          <a:ext cx="5674242" cy="1130300"/>
        </p:xfrm>
        <a:graphic>
          <a:graphicData uri="http://schemas.openxmlformats.org/drawingml/2006/table">
            <a:tbl>
              <a:tblPr/>
              <a:tblGrid>
                <a:gridCol w="1891414">
                  <a:extLst>
                    <a:ext uri="{9D8B030D-6E8A-4147-A177-3AD203B41FA5}">
                      <a16:colId xmlns:a16="http://schemas.microsoft.com/office/drawing/2014/main" val="3048239092"/>
                    </a:ext>
                  </a:extLst>
                </a:gridCol>
                <a:gridCol w="1891414">
                  <a:extLst>
                    <a:ext uri="{9D8B030D-6E8A-4147-A177-3AD203B41FA5}">
                      <a16:colId xmlns:a16="http://schemas.microsoft.com/office/drawing/2014/main" val="2781639041"/>
                    </a:ext>
                  </a:extLst>
                </a:gridCol>
                <a:gridCol w="1891414">
                  <a:extLst>
                    <a:ext uri="{9D8B030D-6E8A-4147-A177-3AD203B41FA5}">
                      <a16:colId xmlns:a16="http://schemas.microsoft.com/office/drawing/2014/main" val="1214650388"/>
                    </a:ext>
                  </a:extLst>
                </a:gridCol>
              </a:tblGrid>
              <a:tr h="1130300">
                <a:tc>
                  <a:txBody>
                    <a:bodyPr/>
                    <a:lstStyle/>
                    <a:p>
                      <a:pPr algn="ctr" rtl="0" fontAlgn="ctr"/>
                      <a:r>
                        <a:rPr lang="cy-GB" sz="2000" b="1" i="0" u="none" strike="noStrike">
                          <a:solidFill>
                            <a:srgbClr val="FFFFFF"/>
                          </a:solidFill>
                          <a:effectLst/>
                          <a:latin typeface="Helvetica" panose="020B0604020202020204" pitchFamily="34" charset="0"/>
                        </a:rPr>
                        <a:t>Wythnos heb daliadau LCA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cy-GB" sz="2000" b="1" i="0" u="none" strike="noStrike">
                          <a:solidFill>
                            <a:srgbClr val="000000"/>
                          </a:solidFill>
                          <a:effectLst/>
                          <a:latin typeface="Helvetica" panose="020B0604020202020204" pitchFamily="34" charset="0"/>
                        </a:rPr>
                        <a:t>92.8%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cy-GB" sz="2000" b="1" i="0" u="none" strike="noStrike">
                          <a:solidFill>
                            <a:srgbClr val="000000"/>
                          </a:solidFill>
                          <a:effectLst/>
                          <a:latin typeface="Helvetica" panose="020B0604020202020204" pitchFamily="34" charset="0"/>
                        </a:rPr>
                        <a:t>94.1%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411637"/>
                  </a:ext>
                </a:extLst>
              </a:tr>
            </a:tbl>
          </a:graphicData>
        </a:graphic>
      </p:graphicFrame>
    </p:spTree>
    <p:extLst>
      <p:ext uri="{BB962C8B-B14F-4D97-AF65-F5344CB8AC3E}">
        <p14:creationId xmlns:p14="http://schemas.microsoft.com/office/powerpoint/2010/main" val="1291721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313979" y="2771482"/>
            <a:ext cx="9760661" cy="831900"/>
          </a:xfrm>
          <a:prstGeom prst="rect">
            <a:avLst/>
          </a:prstGeom>
        </p:spPr>
        <p:txBody>
          <a:bodyPr lIns="121900" tIns="121900" rIns="121900" bIns="121900" numCol="1" anchor="b" anchorCtr="0">
            <a:noAutofit/>
          </a:bodyPr>
          <a:lstStyle/>
          <a:p>
            <a:pPr marL="342900" lvl="0" indent="-342900">
              <a:defRPr/>
            </a:pPr>
            <a:r>
              <a:rPr lang="cy-GB" sz="3200">
                <a:latin typeface="Helvetica" panose="020B0604020202030204" pitchFamily="34" charset="0"/>
              </a:rPr>
              <a:t>Diweddariad Llywodraeth Cymru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9F75E-F0AD-FFF9-51FE-215E1376B993}"/>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F362A1F-BAB3-363F-73B7-1735885C0025}"/>
              </a:ext>
            </a:extLst>
          </p:cNvPr>
          <p:cNvSpPr txBox="1"/>
          <p:nvPr/>
        </p:nvSpPr>
        <p:spPr>
          <a:xfrm>
            <a:off x="1130300" y="1181100"/>
            <a:ext cx="4546600" cy="18669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3205CF03-A7DC-7D92-82EE-AD5E2BE51D0E}"/>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3EE65A0-DB53-A777-BF68-29F6E02531E1}"/>
              </a:ext>
            </a:extLst>
          </p:cNvPr>
          <p:cNvSpPr txBox="1"/>
          <p:nvPr/>
        </p:nvSpPr>
        <p:spPr>
          <a:xfrm>
            <a:off x="0" y="231420"/>
            <a:ext cx="9825613" cy="1077218"/>
          </a:xfrm>
          <a:prstGeom prst="rect">
            <a:avLst/>
          </a:prstGeom>
          <a:noFill/>
        </p:spPr>
        <p:txBody>
          <a:bodyPr wrap="square" rtlCol="0">
            <a:spAutoFit/>
          </a:bodyPr>
          <a:lstStyle/>
          <a:p>
            <a:r>
              <a:rPr lang="cy-GB" sz="3200" i="0" u="none" strike="noStrike">
                <a:effectLst/>
                <a:latin typeface="Helvetica" panose="020B0604020202020204" pitchFamily="34" charset="0"/>
                <a:cs typeface="Helvetica" panose="020B0604020202020204" pitchFamily="34" charset="0"/>
              </a:rPr>
              <a:t>Newidiadau Polisi LCA/GDLlC ar gyfer BA24/25</a:t>
            </a:r>
          </a:p>
          <a:p>
            <a:endParaRPr lang="en-GB" sz="3200" dirty="0"/>
          </a:p>
        </p:txBody>
      </p:sp>
      <p:sp>
        <p:nvSpPr>
          <p:cNvPr id="9" name="TextBox 8">
            <a:extLst>
              <a:ext uri="{FF2B5EF4-FFF2-40B4-BE49-F238E27FC236}">
                <a16:creationId xmlns:a16="http://schemas.microsoft.com/office/drawing/2014/main" id="{9617B96B-3E85-7BE4-5A90-934594B244A0}"/>
              </a:ext>
            </a:extLst>
          </p:cNvPr>
          <p:cNvSpPr txBox="1"/>
          <p:nvPr/>
        </p:nvSpPr>
        <p:spPr>
          <a:xfrm>
            <a:off x="72013" y="1435963"/>
            <a:ext cx="11887200" cy="3785652"/>
          </a:xfrm>
          <a:prstGeom prst="rect">
            <a:avLst/>
          </a:prstGeom>
          <a:noFill/>
        </p:spPr>
        <p:txBody>
          <a:bodyPr wrap="square" rtlCol="0">
            <a:spAutoFit/>
          </a:bodyPr>
          <a:lstStyle/>
          <a:p>
            <a:pPr algn="l" rtl="0" fontAlgn="base">
              <a:buFont typeface="Arial" panose="020B0604020202020204" pitchFamily="34" charset="0"/>
              <a:buChar char="•"/>
            </a:pPr>
            <a:r>
              <a:rPr lang="cy-GB" sz="2000" b="1" i="1" u="none" strike="noStrike">
                <a:solidFill>
                  <a:srgbClr val="000000"/>
                </a:solidFill>
                <a:effectLst/>
                <a:latin typeface="Helvetica" panose="020B0604020202020204" pitchFamily="34" charset="0"/>
                <a:cs typeface="Helvetica" panose="020B0604020202020204" pitchFamily="34" charset="0"/>
              </a:rPr>
              <a:t>Aelodau o Deulu Gwladolion Wcráin</a:t>
            </a:r>
            <a:r>
              <a:rPr lang="cy-GB" sz="2000" b="1" i="0">
                <a:solidFill>
                  <a:srgbClr val="000000"/>
                </a:solidFill>
                <a:effectLst/>
                <a:latin typeface="Helvetica" panose="020B0604020202020204" pitchFamily="34" charset="0"/>
                <a:cs typeface="Helvetica" panose="020B0604020202020204" pitchFamily="34" charset="0"/>
              </a:rPr>
              <a:t>​</a:t>
            </a:r>
          </a:p>
          <a:p>
            <a:pPr algn="l" rtl="0" fontAlgn="base"/>
            <a:r>
              <a:rPr lang="cy-GB" sz="2000" b="0" i="0" u="none" strike="noStrike">
                <a:solidFill>
                  <a:srgbClr val="000000"/>
                </a:solidFill>
                <a:effectLst/>
                <a:latin typeface="Helvetica" panose="020B0604020202020204" pitchFamily="34" charset="0"/>
                <a:cs typeface="Helvetica" panose="020B0604020202020204" pitchFamily="34" charset="0"/>
              </a:rPr>
              <a:t>O BA 24/25, bydd aelodau teulu deiliaid caniatâd Cynllun Wcráin yn gymwys i wneud cais am gymorth AB. </a:t>
            </a:r>
            <a:r>
              <a:rPr lang="cy-GB" sz="2000" b="0" i="0">
                <a:solidFill>
                  <a:srgbClr val="000000"/>
                </a:solidFill>
                <a:effectLst/>
                <a:latin typeface="Helvetica" panose="020B0604020202020204" pitchFamily="34" charset="0"/>
                <a:cs typeface="Helvetica" panose="020B0604020202020204" pitchFamily="34" charset="0"/>
              </a:rPr>
              <a:t>​</a:t>
            </a:r>
          </a:p>
          <a:p>
            <a:pPr algn="l" rtl="0" fontAlgn="base"/>
            <a:r>
              <a:rPr lang="cy-GB" sz="2000" b="0" i="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cy-GB" sz="2000" b="1" i="1" u="none" strike="noStrike">
                <a:solidFill>
                  <a:srgbClr val="000000"/>
                </a:solidFill>
                <a:effectLst/>
                <a:latin typeface="Helvetica" panose="020B0604020202020204" pitchFamily="34" charset="0"/>
                <a:cs typeface="Helvetica" panose="020B0604020202020204" pitchFamily="34" charset="0"/>
              </a:rPr>
              <a:t>Aelodau o deulu Dinasyddion Affganistan</a:t>
            </a:r>
            <a:r>
              <a:rPr lang="cy-GB" sz="2000" b="1" i="0">
                <a:solidFill>
                  <a:srgbClr val="000000"/>
                </a:solidFill>
                <a:effectLst/>
                <a:latin typeface="Helvetica" panose="020B0604020202020204" pitchFamily="34" charset="0"/>
                <a:cs typeface="Helvetica" panose="020B0604020202020204" pitchFamily="34" charset="0"/>
              </a:rPr>
              <a:t>​</a:t>
            </a:r>
          </a:p>
          <a:p>
            <a:pPr algn="l" rtl="0" fontAlgn="base"/>
            <a:r>
              <a:rPr lang="cy-GB" sz="2000" b="0" i="0" u="none" strike="noStrike">
                <a:solidFill>
                  <a:srgbClr val="000000"/>
                </a:solidFill>
                <a:effectLst/>
                <a:latin typeface="Helvetica" panose="020B0604020202020204" pitchFamily="34" charset="0"/>
                <a:cs typeface="Helvetica" panose="020B0604020202020204" pitchFamily="34" charset="0"/>
              </a:rPr>
              <a:t>O BA 24/25, bydd aelodau teulu’r rhai a gafodd ganiatâd o dan y Polisi Adleoli a Chynorthwyo Affganiaid (ARAP) neu’r Cynllun Adsefydlu Dinasyddion neu Affganistan (ACRS) yn gymwys i wneud cais am gymorth AB heb unrhyw</a:t>
            </a:r>
            <a:r>
              <a:rPr lang="cy-GB" sz="2000" b="0" i="0">
                <a:solidFill>
                  <a:srgbClr val="000000"/>
                </a:solidFill>
                <a:effectLst/>
                <a:latin typeface="Helvetica" panose="020B0604020202020204" pitchFamily="34" charset="0"/>
                <a:cs typeface="Helvetica" panose="020B0604020202020204" pitchFamily="34" charset="0"/>
              </a:rPr>
              <a:t> </a:t>
            </a:r>
            <a:r>
              <a:rPr lang="cy-GB" sz="2000" b="0" i="0" u="none" strike="noStrike">
                <a:solidFill>
                  <a:srgbClr val="000000"/>
                </a:solidFill>
                <a:effectLst/>
                <a:latin typeface="Helvetica" panose="020B0604020202020204" pitchFamily="34" charset="0"/>
                <a:cs typeface="Helvetica" panose="020B0604020202020204" pitchFamily="34" charset="0"/>
              </a:rPr>
              <a:t>ofyniad iddynt fod wedi cael caniatâd oherwydd llinach.  </a:t>
            </a:r>
            <a:r>
              <a:rPr lang="cy-GB" sz="2000" b="0" i="0">
                <a:solidFill>
                  <a:srgbClr val="000000"/>
                </a:solidFill>
                <a:effectLst/>
                <a:latin typeface="Helvetica" panose="020B0604020202020204" pitchFamily="34" charset="0"/>
                <a:cs typeface="Helvetica" panose="020B0604020202020204" pitchFamily="34" charset="0"/>
              </a:rPr>
              <a:t>​</a:t>
            </a:r>
          </a:p>
          <a:p>
            <a:pPr algn="l" rtl="0" fontAlgn="base"/>
            <a:r>
              <a:rPr lang="cy-GB" sz="2000" b="0" i="0">
                <a:solidFill>
                  <a:srgbClr val="000000"/>
                </a:solidFill>
                <a:effectLst/>
                <a:latin typeface="Helvetica" panose="020B0604020202020204" pitchFamily="34" charset="0"/>
                <a:cs typeface="Helvetica" panose="020B0604020202020204" pitchFamily="34" charset="0"/>
              </a:rPr>
              <a:t>​</a:t>
            </a:r>
          </a:p>
          <a:p>
            <a:pPr algn="l" rtl="0" fontAlgn="base">
              <a:buFont typeface="Arial" panose="020B0604020202020204" pitchFamily="34" charset="0"/>
              <a:buChar char="•"/>
            </a:pPr>
            <a:r>
              <a:rPr lang="cy-GB" sz="2000" b="1" i="1" u="none" strike="noStrike">
                <a:solidFill>
                  <a:srgbClr val="000000"/>
                </a:solidFill>
                <a:effectLst/>
                <a:latin typeface="Helvetica" panose="020B0604020202020204" pitchFamily="34" charset="0"/>
                <a:cs typeface="Helvetica" panose="020B0604020202020204" pitchFamily="34" charset="0"/>
              </a:rPr>
              <a:t>Parhad cymorth i fyfyrwyr pan fydd caniatâd wedi dod i ben:</a:t>
            </a:r>
            <a:r>
              <a:rPr lang="cy-GB" sz="2000" b="1" i="0">
                <a:solidFill>
                  <a:srgbClr val="000000"/>
                </a:solidFill>
                <a:effectLst/>
                <a:latin typeface="Helvetica" panose="020B0604020202020204" pitchFamily="34" charset="0"/>
                <a:cs typeface="Helvetica" panose="020B0604020202020204" pitchFamily="34" charset="0"/>
              </a:rPr>
              <a:t>​</a:t>
            </a:r>
          </a:p>
          <a:p>
            <a:pPr algn="l" rtl="0" fontAlgn="base"/>
            <a:r>
              <a:rPr lang="cy-GB" sz="2000" b="0" i="0" u="none" strike="noStrike">
                <a:solidFill>
                  <a:srgbClr val="000000"/>
                </a:solidFill>
                <a:effectLst/>
                <a:latin typeface="Helvetica" panose="020B0604020202020204" pitchFamily="34" charset="0"/>
                <a:cs typeface="Helvetica" panose="020B0604020202020204" pitchFamily="34" charset="0"/>
              </a:rPr>
              <a:t>Byddwn yn gwneud newidiadau i ganllawiau’r SLC i’w gwneud yn glir y gall pobl sydd â chaniatâd barhau i gael cymorth unwaith y daw’r caniatâd gwreiddiol i ben, os oes ganddynt statws mewnfudo cyfreithlon newydd yn y Deyrnas Unedig. </a:t>
            </a:r>
          </a:p>
        </p:txBody>
      </p:sp>
    </p:spTree>
    <p:extLst>
      <p:ext uri="{BB962C8B-B14F-4D97-AF65-F5344CB8AC3E}">
        <p14:creationId xmlns:p14="http://schemas.microsoft.com/office/powerpoint/2010/main" val="234663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9F75E-F0AD-FFF9-51FE-215E1376B993}"/>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0F362A1F-BAB3-363F-73B7-1735885C0025}"/>
              </a:ext>
            </a:extLst>
          </p:cNvPr>
          <p:cNvSpPr txBox="1"/>
          <p:nvPr/>
        </p:nvSpPr>
        <p:spPr>
          <a:xfrm>
            <a:off x="1130300" y="1181100"/>
            <a:ext cx="4546600" cy="1866900"/>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3205CF03-A7DC-7D92-82EE-AD5E2BE51D0E}"/>
              </a:ext>
            </a:extLst>
          </p:cNvPr>
          <p:cNvSpPr txBox="1"/>
          <p:nvPr/>
        </p:nvSpPr>
        <p:spPr>
          <a:xfrm>
            <a:off x="5638800" y="2978150"/>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3EE65A0-DB53-A777-BF68-29F6E02531E1}"/>
              </a:ext>
            </a:extLst>
          </p:cNvPr>
          <p:cNvSpPr txBox="1"/>
          <p:nvPr/>
        </p:nvSpPr>
        <p:spPr>
          <a:xfrm>
            <a:off x="55126" y="251518"/>
            <a:ext cx="8931310" cy="1077218"/>
          </a:xfrm>
          <a:prstGeom prst="rect">
            <a:avLst/>
          </a:prstGeom>
          <a:noFill/>
        </p:spPr>
        <p:txBody>
          <a:bodyPr wrap="square" rtlCol="0">
            <a:spAutoFit/>
          </a:bodyPr>
          <a:lstStyle/>
          <a:p>
            <a:r>
              <a:rPr lang="cy-GB" sz="3200" i="0" u="none" strike="noStrike">
                <a:solidFill>
                  <a:srgbClr val="000000"/>
                </a:solidFill>
                <a:effectLst/>
                <a:latin typeface="Helvetica" panose="020B0604020202020204" pitchFamily="34" charset="0"/>
                <a:cs typeface="Helvetica" panose="020B0604020202020204" pitchFamily="34" charset="0"/>
              </a:rPr>
              <a:t>Newidiadau Polisi LCA/GDLlC ar gyfer BA24/25</a:t>
            </a:r>
          </a:p>
          <a:p>
            <a:endParaRPr lang="en-GB" sz="3200" dirty="0"/>
          </a:p>
        </p:txBody>
      </p:sp>
      <p:sp>
        <p:nvSpPr>
          <p:cNvPr id="9" name="TextBox 8">
            <a:extLst>
              <a:ext uri="{FF2B5EF4-FFF2-40B4-BE49-F238E27FC236}">
                <a16:creationId xmlns:a16="http://schemas.microsoft.com/office/drawing/2014/main" id="{9617B96B-3E85-7BE4-5A90-934594B244A0}"/>
              </a:ext>
            </a:extLst>
          </p:cNvPr>
          <p:cNvSpPr txBox="1"/>
          <p:nvPr/>
        </p:nvSpPr>
        <p:spPr>
          <a:xfrm>
            <a:off x="152400" y="1234996"/>
            <a:ext cx="11887200" cy="2554545"/>
          </a:xfrm>
          <a:prstGeom prst="rect">
            <a:avLst/>
          </a:prstGeom>
          <a:noFill/>
        </p:spPr>
        <p:txBody>
          <a:bodyPr wrap="square" rtlCol="0">
            <a:spAutoFit/>
          </a:bodyPr>
          <a:lstStyle/>
          <a:p>
            <a:pPr algn="l" rtl="0" fontAlgn="base"/>
            <a:r>
              <a:rPr lang="cy-GB" sz="20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Mae Llywodraeth Cymru </a:t>
            </a:r>
            <a:r>
              <a:rPr lang="cy-GB" sz="2000">
                <a:effectLst/>
                <a:latin typeface="Helvetica" panose="020B0604020202020204" pitchFamily="34" charset="0"/>
                <a:ea typeface="Times New Roman" panose="02020603050405020304" pitchFamily="18" charset="0"/>
                <a:cs typeface="Helvetica" panose="020B0604020202020204" pitchFamily="34" charset="0"/>
              </a:rPr>
              <a:t>yn ystyried </a:t>
            </a:r>
            <a:r>
              <a:rPr lang="cy-GB" sz="2000">
                <a:latin typeface="Helvetica" panose="020B0604020202020204" pitchFamily="34" charset="0"/>
                <a:ea typeface="Times New Roman" panose="02020603050405020304" pitchFamily="18" charset="0"/>
                <a:cs typeface="Helvetica" panose="020B0604020202020204" pitchFamily="34" charset="0"/>
              </a:rPr>
              <a:t>cynllun</a:t>
            </a:r>
            <a:r>
              <a:rPr lang="cy-GB" sz="2000">
                <a:effectLst/>
                <a:latin typeface="Helvetica" panose="020B0604020202020204" pitchFamily="34" charset="0"/>
                <a:ea typeface="Times New Roman" panose="02020603050405020304" pitchFamily="18" charset="0"/>
                <a:cs typeface="Helvetica" panose="020B0604020202020204" pitchFamily="34" charset="0"/>
              </a:rPr>
              <a:t> estyniad newydd ar gyfer yr Wcráin oherwydd ar “19 Chwefror 2024, cyhoeddodd y Swyddfa Gartref y bydd yn cyflwyno Cynllun Wcráin newydd o’r enw “Cynllun Estyn Cyfnod Gwladolion o Wcráin”.</a:t>
            </a:r>
          </a:p>
          <a:p>
            <a:pPr algn="l" rtl="0" fontAlgn="base"/>
            <a:endParaRPr lang="en-GB" sz="2000" dirty="0">
              <a:latin typeface="Helvetica" panose="020B0604020202020204" pitchFamily="34" charset="0"/>
              <a:ea typeface="Times New Roman" panose="02020603050405020304" pitchFamily="18" charset="0"/>
              <a:cs typeface="Helvetica" panose="020B0604020202020204" pitchFamily="34" charset="0"/>
            </a:endParaRPr>
          </a:p>
          <a:p>
            <a:pPr algn="l" rtl="0" fontAlgn="base"/>
            <a:r>
              <a:rPr lang="cy-GB" sz="2000">
                <a:effectLst/>
                <a:latin typeface="Helvetica" panose="020B0604020202020204" pitchFamily="34" charset="0"/>
                <a:ea typeface="Times New Roman" panose="02020603050405020304" pitchFamily="18" charset="0"/>
                <a:cs typeface="Helvetica" panose="020B0604020202020204" pitchFamily="34" charset="0"/>
              </a:rPr>
              <a:t>Bydd y cynllun hwn ar gael i'r rhai sydd wedi cael caniatâd o'r blaen o dan un o'r Cynlluniau Wcráin presennol. Bydd caniatâd o dan Gynllun Estyn Cyfnod Gwladolion o Wcráin yn ganiatâd dros dro cyfyngedig a roddir am gyfnod o 18 mis ar y tro, gyda’r grant gwyliau cyntaf o dan y cynllun hwn yn cael ei wneud ym mis Mawrth 2025.” </a:t>
            </a:r>
          </a:p>
        </p:txBody>
      </p:sp>
    </p:spTree>
    <p:extLst>
      <p:ext uri="{BB962C8B-B14F-4D97-AF65-F5344CB8AC3E}">
        <p14:creationId xmlns:p14="http://schemas.microsoft.com/office/powerpoint/2010/main" val="293211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FA227-B711-0D88-138A-2E70D1EFEA01}"/>
              </a:ext>
            </a:extLst>
          </p:cNvPr>
          <p:cNvSpPr txBox="1"/>
          <p:nvPr/>
        </p:nvSpPr>
        <p:spPr>
          <a:xfrm>
            <a:off x="-1772" y="294636"/>
            <a:ext cx="6097772" cy="584775"/>
          </a:xfrm>
          <a:prstGeom prst="rect">
            <a:avLst/>
          </a:prstGeom>
          <a:noFill/>
        </p:spPr>
        <p:txBody>
          <a:bodyPr wrap="square">
            <a:spAutoFit/>
          </a:bodyPr>
          <a:lstStyle/>
          <a:p>
            <a:r>
              <a:rPr lang="cy-GB" sz="3200">
                <a:latin typeface="Helvetica" panose="020B0604020202020204" pitchFamily="34" charset="0"/>
                <a:cs typeface="Helvetica" panose="020B0604020202020204" pitchFamily="34" charset="0"/>
              </a:rPr>
              <a:t>Deunyddiau Hyrwyddo </a:t>
            </a:r>
          </a:p>
        </p:txBody>
      </p:sp>
      <p:sp>
        <p:nvSpPr>
          <p:cNvPr id="4" name="Text Placeholder 3">
            <a:extLst>
              <a:ext uri="{FF2B5EF4-FFF2-40B4-BE49-F238E27FC236}">
                <a16:creationId xmlns:a16="http://schemas.microsoft.com/office/drawing/2014/main" id="{43A40152-A7B3-F79C-3E88-2046A6D9253D}"/>
              </a:ext>
            </a:extLst>
          </p:cNvPr>
          <p:cNvSpPr txBox="1">
            <a:spLocks/>
          </p:cNvSpPr>
          <p:nvPr/>
        </p:nvSpPr>
        <p:spPr>
          <a:xfrm>
            <a:off x="84034" y="602276"/>
            <a:ext cx="10435870" cy="292481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pPr>
              <a:buFont typeface="Wingdings" panose="05000000000000000000" pitchFamily="2" charset="2"/>
              <a:buChar char="Ø"/>
            </a:pPr>
            <a:r>
              <a:rPr lang="cy-GB" sz="2000">
                <a:latin typeface="Helvetica" panose="020B0604020202020204" pitchFamily="34" charset="0"/>
                <a:cs typeface="Helvetica" panose="020B0604020202020204" pitchFamily="34" charset="0"/>
              </a:rPr>
              <a:t>Bydd posteri PDF ‘Ymgeisiwch nawr’ ar gyfer LCA/GDLlC ar gael ar y Wefan LC.</a:t>
            </a:r>
          </a:p>
          <a:p>
            <a:pPr>
              <a:buFont typeface="Wingdings" panose="05000000000000000000" pitchFamily="2" charset="2"/>
              <a:buChar char="Ø"/>
            </a:pPr>
            <a:r>
              <a:rPr lang="cy-GB" sz="2000">
                <a:latin typeface="Helvetica" panose="020B0604020202020204" pitchFamily="34" charset="0"/>
                <a:cs typeface="Helvetica" panose="020B0604020202020204" pitchFamily="34" charset="0"/>
              </a:rPr>
              <a:t>Mae PDF LBOEMA a chanllaw i GDLlC ar gael ar wefan LC </a:t>
            </a:r>
            <a:r>
              <a:rPr lang="cy-GB" sz="2000" b="1">
                <a:latin typeface="Helvetica" panose="020B0604020202020204" pitchFamily="34" charset="0"/>
                <a:cs typeface="Helvetica" panose="020B0604020202020204" pitchFamily="34" charset="0"/>
              </a:rPr>
              <a:t>NAWR</a:t>
            </a:r>
          </a:p>
          <a:p>
            <a:pPr>
              <a:buFont typeface="Wingdings" panose="05000000000000000000" pitchFamily="2" charset="2"/>
              <a:buChar char="Ø"/>
            </a:pPr>
            <a:r>
              <a:rPr lang="cy-GB" sz="2000">
                <a:latin typeface="Helvetica" panose="020B0604020202020204" pitchFamily="34" charset="0"/>
                <a:cs typeface="Helvetica" panose="020B0604020202020204" pitchFamily="34" charset="0"/>
              </a:rPr>
              <a:t>Cyflwynwyd copïau papur LBO LCA a chanllaw i GDLlC (Colegau ag 20+ o Ddysgwyr LCA/GDLlC) ar 6</a:t>
            </a:r>
            <a:r>
              <a:rPr lang="cy-GB" sz="2000" baseline="30000">
                <a:latin typeface="Helvetica" panose="020B0604020202020204" pitchFamily="34" charset="0"/>
                <a:cs typeface="Helvetica" panose="020B0604020202020204" pitchFamily="34" charset="0"/>
              </a:rPr>
              <a:t> </a:t>
            </a:r>
            <a:r>
              <a:rPr lang="cy-GB" sz="2000">
                <a:latin typeface="Helvetica" panose="020B0604020202020204" pitchFamily="34" charset="0"/>
                <a:cs typeface="Helvetica" panose="020B0604020202020204" pitchFamily="34" charset="0"/>
              </a:rPr>
              <a:t>Mawrth 2024</a:t>
            </a:r>
          </a:p>
          <a:p>
            <a:pPr>
              <a:buFont typeface="Wingdings" panose="05000000000000000000" pitchFamily="2" charset="2"/>
              <a:buChar char="Ø"/>
            </a:pPr>
            <a:r>
              <a:rPr lang="cy-GB" sz="2000">
                <a:latin typeface="Helvetica" panose="020B0604020202020204" pitchFamily="34" charset="0"/>
                <a:cs typeface="Helvetica" panose="020B0604020202020204" pitchFamily="34" charset="0"/>
              </a:rPr>
              <a:t>Dosbarthwyd ffurflenni cais LCA/GDLlC wythnos yn cychwyn 15</a:t>
            </a:r>
            <a:r>
              <a:rPr lang="cy-GB" sz="2000" baseline="30000">
                <a:latin typeface="Helvetica" panose="020B0604020202020204" pitchFamily="34" charset="0"/>
                <a:cs typeface="Helvetica" panose="020B0604020202020204" pitchFamily="34" charset="0"/>
              </a:rPr>
              <a:t> </a:t>
            </a:r>
            <a:r>
              <a:rPr lang="cy-GB" sz="2000">
                <a:latin typeface="Helvetica" panose="020B0604020202020204" pitchFamily="34" charset="0"/>
                <a:cs typeface="Helvetica" panose="020B0604020202020204" pitchFamily="34" charset="0"/>
              </a:rPr>
              <a:t>Ebrill 2024, cysylltwch ag </a:t>
            </a:r>
            <a:r>
              <a:rPr lang="cy-GB" sz="2000">
                <a:latin typeface="Helvetica" panose="020B0604020202020204" pitchFamily="34" charset="0"/>
                <a:cs typeface="Helvetica" panose="020B0604020202020204" pitchFamily="34" charset="0"/>
                <a:hlinkClick r:id="rId2"/>
              </a:rPr>
              <a:t>emainfo@slc.co.uk</a:t>
            </a:r>
            <a:r>
              <a:rPr lang="cy-GB" sz="2000">
                <a:latin typeface="Helvetica" panose="020B0604020202020204" pitchFamily="34" charset="0"/>
                <a:cs typeface="Helvetica" panose="020B0604020202020204" pitchFamily="34" charset="0"/>
              </a:rPr>
              <a:t> os na dderbynnir erbyn 26</a:t>
            </a:r>
            <a:r>
              <a:rPr lang="cy-GB" sz="2000" baseline="30000">
                <a:latin typeface="Helvetica" panose="020B0604020202020204" pitchFamily="34" charset="0"/>
                <a:cs typeface="Helvetica" panose="020B0604020202020204" pitchFamily="34" charset="0"/>
              </a:rPr>
              <a:t> </a:t>
            </a:r>
            <a:r>
              <a:rPr lang="cy-GB" sz="2000">
                <a:latin typeface="Helvetica" panose="020B0604020202020204" pitchFamily="34" charset="0"/>
                <a:cs typeface="Helvetica" panose="020B0604020202020204" pitchFamily="34" charset="0"/>
              </a:rPr>
              <a:t>Ebrill. Anogir LC sydd â llai na 10 o ddysgwyr ar LCA i argraffu ar-lein.</a:t>
            </a:r>
          </a:p>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pPr marL="285750" indent="-285750"/>
            <a:endParaRPr lang="en-GB"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D2B0483F-7CD1-AF88-A199-365889F2F9C3}"/>
              </a:ext>
            </a:extLst>
          </p:cNvPr>
          <p:cNvSpPr txBox="1"/>
          <p:nvPr/>
        </p:nvSpPr>
        <p:spPr>
          <a:xfrm flipH="1">
            <a:off x="204614" y="3527090"/>
            <a:ext cx="12255341" cy="2246769"/>
          </a:xfrm>
          <a:prstGeom prst="rect">
            <a:avLst/>
          </a:prstGeom>
          <a:noFill/>
        </p:spPr>
        <p:txBody>
          <a:bodyPr wrap="square" rtlCol="0">
            <a:spAutoFit/>
          </a:bodyPr>
          <a:lstStyle/>
          <a:p>
            <a:r>
              <a:rPr lang="cy-GB" sz="2000" b="1">
                <a:latin typeface="Helvetica" panose="020B0604020202020204" pitchFamily="34" charset="0"/>
                <a:cs typeface="Helvetica" panose="020B0604020202020204" pitchFamily="34" charset="0"/>
              </a:rPr>
              <a:t>Lansio’r Gwasanaeth</a:t>
            </a:r>
          </a:p>
          <a:p>
            <a:endParaRPr lang="en-GB" sz="2000" b="1" dirty="0">
              <a:latin typeface="Helvetica" panose="020B0604020202020204" pitchFamily="34" charset="0"/>
              <a:cs typeface="Helvetica" panose="020B0604020202020204" pitchFamily="34" charset="0"/>
            </a:endParaRPr>
          </a:p>
          <a:p>
            <a:r>
              <a:rPr lang="cy-GB" sz="2000">
                <a:latin typeface="Helvetica" panose="020B0604020202020204" pitchFamily="34" charset="0"/>
                <a:cs typeface="Helvetica" panose="020B0604020202020204" pitchFamily="34" charset="0"/>
              </a:rPr>
              <a:t>Sylwer-</a:t>
            </a:r>
            <a:r>
              <a:rPr lang="cy-GB" sz="2000" b="0" i="0">
                <a:solidFill>
                  <a:srgbClr val="000000"/>
                </a:solidFill>
                <a:effectLst/>
                <a:highlight>
                  <a:srgbClr val="FFFFFF"/>
                </a:highlight>
                <a:latin typeface="Helvetica" panose="020B0604020202020204" pitchFamily="34" charset="0"/>
                <a:cs typeface="Helvetica" panose="020B0604020202020204" pitchFamily="34" charset="0"/>
              </a:rPr>
              <a:t>Dyddiad dechrau blwyddyn academaidd y LCA 2024/5 fydd </a:t>
            </a:r>
            <a:r>
              <a:rPr lang="cy-GB" sz="2000" b="1" i="0">
                <a:solidFill>
                  <a:srgbClr val="000000"/>
                </a:solidFill>
                <a:effectLst/>
                <a:highlight>
                  <a:srgbClr val="FFFFFF"/>
                </a:highlight>
                <a:latin typeface="Helvetica" panose="020B0604020202020204" pitchFamily="34" charset="0"/>
                <a:cs typeface="Helvetica" panose="020B0604020202020204" pitchFamily="34" charset="0"/>
              </a:rPr>
              <a:t>dydd Llun 9 Medi 2024</a:t>
            </a:r>
            <a:r>
              <a:rPr lang="cy-GB" sz="2000" b="0" i="0">
                <a:solidFill>
                  <a:srgbClr val="000000"/>
                </a:solidFill>
                <a:effectLst/>
                <a:highlight>
                  <a:srgbClr val="FFFFFF"/>
                </a:highlight>
                <a:latin typeface="Helvetica" panose="020B0604020202020204" pitchFamily="34" charset="0"/>
                <a:cs typeface="Helvetica" panose="020B0604020202020204" pitchFamily="34" charset="0"/>
              </a:rPr>
              <a:t>. Dyma pryd fyddwn yn dechrau cyfrif y cyfnod o 10 diwrnod i fyfyrwyr lofnodi eu cytundebau dysgu.</a:t>
            </a:r>
          </a:p>
          <a:p>
            <a:pPr marL="457200" indent="-457200">
              <a:buFont typeface="Wingdings" panose="05000000000000000000" pitchFamily="2" charset="2"/>
              <a:buChar char="Ø"/>
            </a:pPr>
            <a:r>
              <a:rPr lang="cy-GB" sz="2000">
                <a:latin typeface="Helvetica" panose="020B0604020202020204" pitchFamily="34" charset="0"/>
                <a:cs typeface="Helvetica" panose="020B0604020202020204" pitchFamily="34" charset="0"/>
              </a:rPr>
              <a:t>Roedd y lansiad yn ysod yr wythnos yn cychwyn 8</a:t>
            </a:r>
            <a:r>
              <a:rPr lang="cy-GB" sz="2000" baseline="30000">
                <a:latin typeface="Helvetica" panose="020B0604020202020204" pitchFamily="34" charset="0"/>
                <a:cs typeface="Helvetica" panose="020B0604020202020204" pitchFamily="34" charset="0"/>
              </a:rPr>
              <a:t>fed</a:t>
            </a:r>
            <a:r>
              <a:rPr lang="cy-GB" sz="2000">
                <a:latin typeface="Helvetica" panose="020B0604020202020204" pitchFamily="34" charset="0"/>
                <a:cs typeface="Helvetica" panose="020B0604020202020204" pitchFamily="34" charset="0"/>
              </a:rPr>
              <a:t> Ebrill, dyma pryd y daeth ffurflenni cais papur ar gael i'w hargraffu ar-lein a gall myfyrwyr ddechrau gwneud cais o – dyddiad lansio ar-lein i'w gadarnhau.</a:t>
            </a:r>
          </a:p>
          <a:p>
            <a:pPr marL="457200" indent="-457200">
              <a:buFont typeface="Wingdings" panose="05000000000000000000" pitchFamily="2" charset="2"/>
              <a:buChar char="Ø"/>
            </a:pPr>
            <a:r>
              <a:rPr lang="cy-GB" sz="2000">
                <a:latin typeface="Helvetica" panose="020B0604020202020204" pitchFamily="34" charset="0"/>
                <a:cs typeface="Helvetica" panose="020B0604020202020204" pitchFamily="34" charset="0"/>
              </a:rPr>
              <a:t>Bydd Cytundebau Dysgu 24/25 ar gael o’r wythnos yn cychwyn 8</a:t>
            </a:r>
            <a:r>
              <a:rPr lang="cy-GB" sz="2000" baseline="30000">
                <a:latin typeface="Helvetica" panose="020B0604020202020204" pitchFamily="34" charset="0"/>
                <a:cs typeface="Helvetica" panose="020B0604020202020204" pitchFamily="34" charset="0"/>
              </a:rPr>
              <a:t>fed</a:t>
            </a:r>
            <a:r>
              <a:rPr lang="cy-GB" sz="2000">
                <a:latin typeface="Helvetica" panose="020B0604020202020204" pitchFamily="34" charset="0"/>
                <a:cs typeface="Helvetica" panose="020B0604020202020204" pitchFamily="34" charset="0"/>
              </a:rPr>
              <a:t> Ebrill 2024</a:t>
            </a:r>
          </a:p>
        </p:txBody>
      </p:sp>
    </p:spTree>
    <p:extLst>
      <p:ext uri="{BB962C8B-B14F-4D97-AF65-F5344CB8AC3E}">
        <p14:creationId xmlns:p14="http://schemas.microsoft.com/office/powerpoint/2010/main" val="1907088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e Any Questions yn stocio lluniau a delweddau heb freindal, fectorau a ...">
            <a:extLst>
              <a:ext uri="{FF2B5EF4-FFF2-40B4-BE49-F238E27FC236}">
                <a16:creationId xmlns:a16="http://schemas.microsoft.com/office/drawing/2014/main" id="{1839236C-322D-D68F-99ED-051077F13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78" y="1714500"/>
            <a:ext cx="9191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36</a:t>
            </a:fld>
            <a:endParaRPr lang="en" altLang="en" sz="1067">
              <a:solidFill>
                <a:srgbClr val="000000"/>
              </a:solidFill>
            </a:endParaRPr>
          </a:p>
        </p:txBody>
      </p:sp>
      <p:sp>
        <p:nvSpPr>
          <p:cNvPr id="6" name="Rectangle 11">
            <a:extLst>
              <a:ext uri="{FF2B5EF4-FFF2-40B4-BE49-F238E27FC236}">
                <a16:creationId xmlns:a16="http://schemas.microsoft.com/office/drawing/2014/main" id="{A9097543-E1FE-D027-363B-1D18F06B4FD5}"/>
              </a:ext>
            </a:extLst>
          </p:cNvPr>
          <p:cNvSpPr>
            <a:spLocks noChangeArrowheads="1"/>
          </p:cNvSpPr>
          <p:nvPr/>
        </p:nvSpPr>
        <p:spPr bwMode="auto">
          <a:xfrm>
            <a:off x="308685" y="3196288"/>
            <a:ext cx="6176336" cy="3247043"/>
          </a:xfrm>
          <a:prstGeom prst="rect">
            <a:avLst/>
          </a:prstGeom>
          <a:noFill/>
          <a:ln w="9525">
            <a:noFill/>
            <a:miter lim="800000"/>
            <a:headEnd/>
            <a:tailEnd/>
          </a:ln>
        </p:spPr>
        <p:txBody>
          <a:bodyPr wrap="square">
            <a:spAutoFit/>
          </a:bodyPr>
          <a:lstStyle/>
          <a:p>
            <a:pPr>
              <a:spcBef>
                <a:spcPct val="20000"/>
              </a:spcBef>
            </a:pPr>
            <a:r>
              <a:rPr lang="cy-GB" sz="2500" dirty="0">
                <a:solidFill>
                  <a:schemeClr val="bg1"/>
                </a:solidFill>
                <a:latin typeface="Helvetica" panose="020B0604020202020204" pitchFamily="34" charset="0"/>
                <a:cs typeface="Helvetica" panose="020B0604020202020204" pitchFamily="34" charset="0"/>
              </a:rPr>
              <a:t>Rheolwr Cyfrif FE</a:t>
            </a:r>
          </a:p>
          <a:p>
            <a:pPr>
              <a:spcBef>
                <a:spcPct val="20000"/>
              </a:spcBef>
            </a:pPr>
            <a:r>
              <a:rPr lang="cy-GB" sz="2500"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Kay_Vizard-Kotkowicz@slc.co.uk</a:t>
            </a:r>
          </a:p>
          <a:p>
            <a:pPr>
              <a:spcBef>
                <a:spcPct val="20000"/>
              </a:spcBef>
            </a:pPr>
            <a:r>
              <a:rPr lang="cy-GB" sz="2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0776 9165135</a:t>
            </a:r>
          </a:p>
          <a:p>
            <a:pPr>
              <a:spcBef>
                <a:spcPct val="20000"/>
              </a:spcBef>
            </a:pPr>
            <a:endParaRPr lang="en-GB" altLang="en-US" sz="2500" dirty="0">
              <a:solidFill>
                <a:schemeClr val="bg1"/>
              </a:solidFill>
              <a:latin typeface="Helvetica" panose="020B0604020202020204" pitchFamily="34" charset="0"/>
              <a:cs typeface="Helvetica" panose="020B0604020202020204" pitchFamily="34" charset="0"/>
            </a:endParaRPr>
          </a:p>
          <a:p>
            <a:pPr>
              <a:spcBef>
                <a:spcPct val="20000"/>
              </a:spcBef>
            </a:pPr>
            <a:r>
              <a:rPr lang="cy-GB" sz="2500" dirty="0">
                <a:solidFill>
                  <a:schemeClr val="bg1"/>
                </a:solidFill>
                <a:latin typeface="Helvetica" panose="020B0604020202020204" pitchFamily="34" charset="0"/>
                <a:cs typeface="Helvetica" panose="020B0604020202020204" pitchFamily="34" charset="0"/>
              </a:rPr>
              <a:t>Desg Gymorth PS</a:t>
            </a:r>
          </a:p>
          <a:p>
            <a:pPr>
              <a:spcBef>
                <a:spcPct val="20000"/>
              </a:spcBef>
            </a:pPr>
            <a:r>
              <a:rPr lang="cy-GB" sz="2500" dirty="0">
                <a:solidFill>
                  <a:schemeClr val="bg1"/>
                </a:solidFill>
                <a:latin typeface="Helvetica" panose="020B0604020202020204" pitchFamily="34" charset="0"/>
                <a:cs typeface="Helvetica" panose="020B0604020202020204" pitchFamily="34" charset="0"/>
                <a:sym typeface="Wingdings" pitchFamily="2" charset="2"/>
                <a:hlinkClick r:id="rId4">
                  <a:extLst>
                    <a:ext uri="{A12FA001-AC4F-418D-AE19-62706E023703}">
                      <ahyp:hlinkClr xmlns:ahyp="http://schemas.microsoft.com/office/drawing/2018/hyperlinkcolor" val="tx"/>
                    </a:ext>
                  </a:extLst>
                </a:hlinkClick>
              </a:rPr>
              <a:t>EMAINFO@slc.co.uk</a:t>
            </a:r>
          </a:p>
          <a:p>
            <a:pPr>
              <a:spcBef>
                <a:spcPct val="20000"/>
              </a:spcBef>
              <a:buFont typeface="Wingdings" pitchFamily="2" charset="2"/>
              <a:buChar char="("/>
            </a:pPr>
            <a:r>
              <a:rPr lang="cy-GB" sz="2500" dirty="0">
                <a:solidFill>
                  <a:schemeClr val="bg1"/>
                </a:solidFill>
                <a:latin typeface="Helvetica" panose="020B0604020202020204" pitchFamily="34" charset="0"/>
                <a:cs typeface="Helvetica" panose="020B0604020202020204" pitchFamily="34" charset="0"/>
                <a:sym typeface="Wingdings" pitchFamily="2" charset="2"/>
              </a:rPr>
              <a:t>   0300 200 7089 (Dewiswch opsiwn 5) </a:t>
            </a:r>
          </a:p>
        </p:txBody>
      </p:sp>
      <p:pic>
        <p:nvPicPr>
          <p:cNvPr id="14" name="Picture 13" descr="Llun agos o eiriau  Disgrifiad wedi'i gynhyrchu'n awtomatig">
            <a:extLst>
              <a:ext uri="{FF2B5EF4-FFF2-40B4-BE49-F238E27FC236}">
                <a16:creationId xmlns:a16="http://schemas.microsoft.com/office/drawing/2014/main" id="{40009638-727D-4330-17DA-CD1DD4656E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8781" y="1930818"/>
            <a:ext cx="5556917" cy="3802387"/>
          </a:xfrm>
          <a:prstGeom prst="rect">
            <a:avLst/>
          </a:prstGeom>
        </p:spPr>
      </p:pic>
      <p:sp>
        <p:nvSpPr>
          <p:cNvPr id="15" name="TextBox 14">
            <a:extLst>
              <a:ext uri="{FF2B5EF4-FFF2-40B4-BE49-F238E27FC236}">
                <a16:creationId xmlns:a16="http://schemas.microsoft.com/office/drawing/2014/main" id="{9FC2DFA2-856C-110E-AA7E-2632FDD8D916}"/>
              </a:ext>
            </a:extLst>
          </p:cNvPr>
          <p:cNvSpPr txBox="1"/>
          <p:nvPr/>
        </p:nvSpPr>
        <p:spPr>
          <a:xfrm>
            <a:off x="9516140" y="8442695"/>
            <a:ext cx="2036688" cy="369332"/>
          </a:xfrm>
          <a:prstGeom prst="rect">
            <a:avLst/>
          </a:prstGeom>
          <a:noFill/>
        </p:spPr>
        <p:txBody>
          <a:bodyPr wrap="square" rtlCol="0">
            <a:spAutoFit/>
          </a:bodyPr>
          <a:lstStyle/>
          <a:p>
            <a:r>
              <a:rPr lang="cy-GB" sz="900">
                <a:hlinkClick r:id="rId6" tooltip="https://foto.wuestenigel.com/text-thank-you-on-green-grass-background/"/>
              </a:rPr>
              <a:t>Mae’r Llun yma</a:t>
            </a:r>
            <a:r>
              <a:rPr lang="cy-GB" sz="900"/>
              <a:t> gan Awdur Anhysbys wedi ei drwyddedu dan </a:t>
            </a:r>
            <a:r>
              <a:rPr lang="cy-GB" sz="900">
                <a:hlinkClick r:id="rId7" tooltip="https://creativecommons.org/licenses/by/3.0/"/>
              </a:rPr>
              <a:t>CC BY</a:t>
            </a:r>
          </a:p>
        </p:txBody>
      </p:sp>
    </p:spTree>
    <p:extLst>
      <p:ext uri="{BB962C8B-B14F-4D97-AF65-F5344CB8AC3E}">
        <p14:creationId xmlns:p14="http://schemas.microsoft.com/office/powerpoint/2010/main" val="39302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6F6661-DCC5-C3E1-147C-71ED4176BAB1}"/>
              </a:ext>
            </a:extLst>
          </p:cNvPr>
          <p:cNvSpPr txBox="1"/>
          <p:nvPr/>
        </p:nvSpPr>
        <p:spPr>
          <a:xfrm>
            <a:off x="0" y="247036"/>
            <a:ext cx="4937008" cy="584775"/>
          </a:xfrm>
          <a:prstGeom prst="rect">
            <a:avLst/>
          </a:prstGeom>
          <a:noFill/>
        </p:spPr>
        <p:txBody>
          <a:bodyPr wrap="square" rtlCol="0">
            <a:spAutoFit/>
          </a:bodyPr>
          <a:lstStyle/>
          <a:p>
            <a:r>
              <a:rPr lang="cy-GB" sz="3200">
                <a:latin typeface="Helvetica" panose="020B0604020202020204" pitchFamily="34" charset="0"/>
                <a:cs typeface="Helvetica" panose="020B0604020202020204" pitchFamily="34" charset="0"/>
              </a:rPr>
              <a:t>Cyflwyniad</a:t>
            </a:r>
          </a:p>
        </p:txBody>
      </p:sp>
      <p:sp>
        <p:nvSpPr>
          <p:cNvPr id="3" name="TextBox 2">
            <a:extLst>
              <a:ext uri="{FF2B5EF4-FFF2-40B4-BE49-F238E27FC236}">
                <a16:creationId xmlns:a16="http://schemas.microsoft.com/office/drawing/2014/main" id="{A56BAB48-6B51-DD02-39B7-577F0AA4B077}"/>
              </a:ext>
            </a:extLst>
          </p:cNvPr>
          <p:cNvSpPr txBox="1"/>
          <p:nvPr/>
        </p:nvSpPr>
        <p:spPr>
          <a:xfrm>
            <a:off x="415633" y="1290186"/>
            <a:ext cx="4937008" cy="2462213"/>
          </a:xfrm>
          <a:prstGeom prst="rect">
            <a:avLst/>
          </a:prstGeom>
          <a:noFill/>
        </p:spPr>
        <p:txBody>
          <a:bodyPr wrap="square" rtlCol="0">
            <a:spAutoFit/>
          </a:bodyPr>
          <a:lstStyle/>
          <a:p>
            <a:r>
              <a:rPr lang="cy-GB" sz="2200" b="1">
                <a:latin typeface="Helvetica" panose="020B0604020202020204" pitchFamily="34" charset="0"/>
                <a:cs typeface="Helvetica" panose="020B0604020202020204" pitchFamily="34" charset="0"/>
              </a:rPr>
              <a:t>C1.</a:t>
            </a:r>
          </a:p>
          <a:p>
            <a:r>
              <a:rPr lang="cy-GB" sz="2200" b="1">
                <a:latin typeface="Helvetica" panose="020B0604020202020204" pitchFamily="34" charset="0"/>
                <a:cs typeface="Helvetica" panose="020B0604020202020204" pitchFamily="34" charset="0"/>
              </a:rPr>
              <a:t>Ydych chi wedi mynychu fforwm SLC o'r blaen?</a:t>
            </a:r>
          </a:p>
          <a:p>
            <a:pPr marL="380990" indent="-380990">
              <a:buFont typeface="Arial" panose="020B0604020202020204" pitchFamily="34" charset="0"/>
              <a:buChar char="•"/>
            </a:pPr>
            <a:r>
              <a:rPr lang="cy-GB" sz="2200">
                <a:latin typeface="Helvetica" panose="020B0604020202020204" pitchFamily="34" charset="0"/>
                <a:cs typeface="Helvetica" panose="020B0604020202020204" pitchFamily="34" charset="0"/>
              </a:rPr>
              <a:t>Do (wyneb yn wyneb)</a:t>
            </a:r>
          </a:p>
          <a:p>
            <a:pPr marL="380990" indent="-380990">
              <a:buFont typeface="Arial" panose="020B0604020202020204" pitchFamily="34" charset="0"/>
              <a:buChar char="•"/>
            </a:pPr>
            <a:r>
              <a:rPr lang="cy-GB" sz="2200">
                <a:latin typeface="Helvetica" panose="020B0604020202020204" pitchFamily="34" charset="0"/>
                <a:cs typeface="Helvetica" panose="020B0604020202020204" pitchFamily="34" charset="0"/>
              </a:rPr>
              <a:t>Do (rhithiol)</a:t>
            </a:r>
          </a:p>
          <a:p>
            <a:pPr marL="380990" indent="-380990">
              <a:buFont typeface="Arial" panose="020B0604020202020204" pitchFamily="34" charset="0"/>
              <a:buChar char="•"/>
            </a:pPr>
            <a:r>
              <a:rPr lang="cy-GB" sz="2200">
                <a:latin typeface="Helvetica" panose="020B0604020202020204" pitchFamily="34" charset="0"/>
                <a:cs typeface="Helvetica" panose="020B0604020202020204" pitchFamily="34" charset="0"/>
              </a:rPr>
              <a:t>Do (wyneb yn wyneb ac yn rhithiol)</a:t>
            </a:r>
          </a:p>
          <a:p>
            <a:pPr marL="380990" indent="-380990">
              <a:buFont typeface="Arial" panose="020B0604020202020204" pitchFamily="34" charset="0"/>
              <a:buChar char="•"/>
            </a:pPr>
            <a:r>
              <a:rPr lang="cy-GB" sz="2200">
                <a:latin typeface="Helvetica" panose="020B0604020202020204" pitchFamily="34" charset="0"/>
                <a:cs typeface="Helvetica" panose="020B0604020202020204" pitchFamily="34" charset="0"/>
              </a:rPr>
              <a:t>Naddo</a:t>
            </a:r>
          </a:p>
        </p:txBody>
      </p:sp>
      <p:sp>
        <p:nvSpPr>
          <p:cNvPr id="4" name="TextBox 3">
            <a:extLst>
              <a:ext uri="{FF2B5EF4-FFF2-40B4-BE49-F238E27FC236}">
                <a16:creationId xmlns:a16="http://schemas.microsoft.com/office/drawing/2014/main" id="{638D4880-991C-5A19-8F1A-159D43B1B20B}"/>
              </a:ext>
            </a:extLst>
          </p:cNvPr>
          <p:cNvSpPr txBox="1"/>
          <p:nvPr/>
        </p:nvSpPr>
        <p:spPr>
          <a:xfrm>
            <a:off x="6784337" y="2589219"/>
            <a:ext cx="3856277" cy="2708434"/>
          </a:xfrm>
          <a:prstGeom prst="rect">
            <a:avLst/>
          </a:prstGeom>
          <a:noFill/>
        </p:spPr>
        <p:txBody>
          <a:bodyPr wrap="square" rtlCol="0">
            <a:spAutoFit/>
          </a:bodyPr>
          <a:lstStyle/>
          <a:p>
            <a:r>
              <a:rPr lang="cy-GB" sz="2200" b="1">
                <a:latin typeface="Helvetica" panose="020B0604020202020204" pitchFamily="34" charset="0"/>
                <a:cs typeface="Helvetica" panose="020B0604020202020204" pitchFamily="34" charset="0"/>
              </a:rPr>
              <a:t>C2.</a:t>
            </a:r>
          </a:p>
          <a:p>
            <a:r>
              <a:rPr lang="cy-GB" sz="2200" b="1">
                <a:latin typeface="Helvetica" panose="020B0604020202020204" pitchFamily="34" charset="0"/>
                <a:cs typeface="Helvetica" panose="020B0604020202020204" pitchFamily="34" charset="0"/>
              </a:rPr>
              <a:t>Pa mor brofiadol ydych chi o ran gweinyddu LCA?</a:t>
            </a:r>
          </a:p>
          <a:p>
            <a:pPr marL="380990" indent="-380990">
              <a:buFont typeface="Arial" panose="020B0604020202020204" pitchFamily="34" charset="0"/>
              <a:buChar char="•"/>
            </a:pPr>
            <a:r>
              <a:rPr lang="cy-GB" sz="2000">
                <a:latin typeface="Helvetica" panose="020B0604020202020204" pitchFamily="34" charset="0"/>
                <a:cs typeface="Helvetica" panose="020B0604020202020204" pitchFamily="34" charset="0"/>
              </a:rPr>
              <a:t>Profiadol iawn</a:t>
            </a:r>
          </a:p>
          <a:p>
            <a:pPr marL="380990" indent="-380990">
              <a:buFont typeface="Arial" panose="020B0604020202020204" pitchFamily="34" charset="0"/>
              <a:buChar char="•"/>
            </a:pPr>
            <a:r>
              <a:rPr lang="cy-GB" sz="2000">
                <a:latin typeface="Helvetica" panose="020B0604020202020204" pitchFamily="34" charset="0"/>
                <a:cs typeface="Helvetica" panose="020B0604020202020204" pitchFamily="34" charset="0"/>
              </a:rPr>
              <a:t>Eithaf profiadol</a:t>
            </a:r>
          </a:p>
          <a:p>
            <a:pPr marL="380990" indent="-380990">
              <a:buFont typeface="Arial" panose="020B0604020202020204" pitchFamily="34" charset="0"/>
              <a:buChar char="•"/>
            </a:pPr>
            <a:r>
              <a:rPr lang="cy-GB" sz="2000">
                <a:latin typeface="Helvetica" panose="020B0604020202020204" pitchFamily="34" charset="0"/>
                <a:cs typeface="Helvetica" panose="020B0604020202020204" pitchFamily="34" charset="0"/>
              </a:rPr>
              <a:t>Ychydig o brofiad</a:t>
            </a:r>
          </a:p>
          <a:p>
            <a:pPr marL="380990" indent="-380990">
              <a:buFont typeface="Arial" panose="020B0604020202020204" pitchFamily="34" charset="0"/>
              <a:buChar char="•"/>
            </a:pPr>
            <a:r>
              <a:rPr lang="cy-GB" sz="2000">
                <a:latin typeface="Helvetica" panose="020B0604020202020204" pitchFamily="34" charset="0"/>
                <a:cs typeface="Helvetica" panose="020B0604020202020204" pitchFamily="34" charset="0"/>
              </a:rPr>
              <a:t>Ddim o gwbl!</a:t>
            </a:r>
          </a:p>
          <a:p>
            <a:endParaRPr lang="en-GB" sz="2400"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CAC83C06-D9AB-62B6-5BB4-611542138D96}"/>
              </a:ext>
            </a:extLst>
          </p:cNvPr>
          <p:cNvSpPr txBox="1"/>
          <p:nvPr/>
        </p:nvSpPr>
        <p:spPr>
          <a:xfrm>
            <a:off x="1551386" y="4589767"/>
            <a:ext cx="4157447" cy="1415772"/>
          </a:xfrm>
          <a:prstGeom prst="rect">
            <a:avLst/>
          </a:prstGeom>
          <a:noFill/>
        </p:spPr>
        <p:txBody>
          <a:bodyPr wrap="square" rtlCol="0">
            <a:spAutoFit/>
          </a:bodyPr>
          <a:lstStyle/>
          <a:p>
            <a:r>
              <a:rPr lang="cy-GB" sz="2200" b="1" dirty="0">
                <a:latin typeface="Helvetica" panose="020B0604020202020204" pitchFamily="34" charset="0"/>
                <a:cs typeface="Helvetica" panose="020B0604020202020204" pitchFamily="34" charset="0"/>
              </a:rPr>
              <a:t>C3.</a:t>
            </a:r>
          </a:p>
          <a:p>
            <a:r>
              <a:rPr lang="cy-GB" sz="2200" b="1" dirty="0">
                <a:latin typeface="Helvetica" panose="020B0604020202020204" pitchFamily="34" charset="0"/>
                <a:cs typeface="Helvetica" panose="020B0604020202020204" pitchFamily="34" charset="0"/>
              </a:rPr>
              <a:t>Beth hoffech chi ei ennill o'r fforwm heddiw?</a:t>
            </a:r>
          </a:p>
          <a:p>
            <a:endParaRPr lang="en-GB" sz="2000" dirty="0">
              <a:latin typeface="Helvetica" panose="020B0604020202020204" pitchFamily="34" charset="0"/>
              <a:cs typeface="Helvetica" panose="020B0604020202020204" pitchFamily="34" charset="0"/>
            </a:endParaRPr>
          </a:p>
        </p:txBody>
      </p:sp>
      <p:pic>
        <p:nvPicPr>
          <p:cNvPr id="6" name="Picture 4" descr="Dweud eich Dweud!">
            <a:extLst>
              <a:ext uri="{FF2B5EF4-FFF2-40B4-BE49-F238E27FC236}">
                <a16:creationId xmlns:a16="http://schemas.microsoft.com/office/drawing/2014/main" id="{2636AB95-3513-D8BB-18F4-7E0FFB369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864" y="831811"/>
            <a:ext cx="3913887" cy="14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5DC787-A941-77A2-461C-754DA498B5B4}"/>
              </a:ext>
            </a:extLst>
          </p:cNvPr>
          <p:cNvSpPr txBox="1">
            <a:spLocks/>
          </p:cNvSpPr>
          <p:nvPr/>
        </p:nvSpPr>
        <p:spPr>
          <a:xfrm>
            <a:off x="-1232380" y="196084"/>
            <a:ext cx="6394433"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a:latin typeface="Helvetica" panose="020B0604020202020204" pitchFamily="34" charset="0"/>
                <a:cs typeface="Helvetica" panose="020B0604020202020204" pitchFamily="34" charset="0"/>
              </a:rPr>
              <a:t> Cwestiynau Cyffredin  </a:t>
            </a:r>
          </a:p>
        </p:txBody>
      </p:sp>
      <p:sp>
        <p:nvSpPr>
          <p:cNvPr id="3" name="TextBox 2">
            <a:extLst>
              <a:ext uri="{FF2B5EF4-FFF2-40B4-BE49-F238E27FC236}">
                <a16:creationId xmlns:a16="http://schemas.microsoft.com/office/drawing/2014/main" id="{5AC816CB-EE26-F788-5230-08447D24C39A}"/>
              </a:ext>
            </a:extLst>
          </p:cNvPr>
          <p:cNvSpPr txBox="1"/>
          <p:nvPr/>
        </p:nvSpPr>
        <p:spPr>
          <a:xfrm flipH="1">
            <a:off x="85060" y="640913"/>
            <a:ext cx="9576298" cy="6217087"/>
          </a:xfrm>
          <a:prstGeom prst="rect">
            <a:avLst/>
          </a:prstGeom>
          <a:noFill/>
        </p:spPr>
        <p:txBody>
          <a:bodyPr wrap="square" rtlCol="0">
            <a:spAutoFit/>
          </a:bodyPr>
          <a:lstStyle/>
          <a:p>
            <a:br>
              <a:rPr lang="cy-GB" sz="2000" b="1" dirty="0">
                <a:latin typeface="Helvetica" panose="020B0604020202020204" pitchFamily="34" charset="0"/>
                <a:cs typeface="Helvetica" panose="020B0604020202020204" pitchFamily="34" charset="0"/>
              </a:rPr>
            </a:br>
            <a:r>
              <a:rPr lang="cy-GB" b="1" dirty="0">
                <a:latin typeface="Helvetica" panose="020B0604020202020204" pitchFamily="34" charset="0"/>
                <a:cs typeface="Helvetica" panose="020B0604020202020204" pitchFamily="34" charset="0"/>
              </a:rPr>
              <a:t>C) Beth allai canlyniadau peidio â chadarnhau presenoldeb bob wythnos yn unol â’r safon gwasanaeth fod?</a:t>
            </a:r>
          </a:p>
          <a:p>
            <a:pPr marL="342900" indent="-342900">
              <a:buAutoNum type="alphaUcParenR"/>
            </a:pPr>
            <a:r>
              <a:rPr lang="cy-GB" dirty="0">
                <a:solidFill>
                  <a:schemeClr val="tx2">
                    <a:lumMod val="60000"/>
                    <a:lumOff val="40000"/>
                  </a:schemeClr>
                </a:solidFill>
                <a:latin typeface="Helvetica" panose="020B0604020202020204" pitchFamily="34" charset="0"/>
                <a:cs typeface="Helvetica" panose="020B0604020202020204" pitchFamily="34" charset="0"/>
              </a:rPr>
              <a:t>I leihau’r risg na fydd myfyrwyr yn cael eu talu os bydd presenoldeb wythnos taliad hefyd yn cael ei fethu. Yn ogystal â chydymffurfio â'r safon gwasanaeth (cadarnhad 100% yn wythnosol).</a:t>
            </a:r>
          </a:p>
          <a:p>
            <a:endParaRPr lang="en-GB" dirty="0">
              <a:latin typeface="Helvetica" panose="020B0604020202020204" pitchFamily="34" charset="0"/>
              <a:cs typeface="Helvetica" panose="020B0604020202020204" pitchFamily="34" charset="0"/>
            </a:endParaRPr>
          </a:p>
          <a:p>
            <a:r>
              <a:rPr lang="cy-GB" b="1" dirty="0">
                <a:latin typeface="Helvetica" panose="020B0604020202020204" pitchFamily="34" charset="0"/>
                <a:cs typeface="Helvetica" panose="020B0604020202020204" pitchFamily="34" charset="0"/>
              </a:rPr>
              <a:t>C) O dan ba amgylchiadau ddylwn i ddefnyddio tynnu, stopio, atal?</a:t>
            </a:r>
          </a:p>
          <a:p>
            <a:pPr marL="342900" indent="-342900">
              <a:buAutoNum type="alphaUcParenR"/>
            </a:pPr>
            <a:r>
              <a:rPr lang="cy-GB" dirty="0">
                <a:solidFill>
                  <a:schemeClr val="tx2">
                    <a:lumMod val="60000"/>
                    <a:lumOff val="40000"/>
                  </a:schemeClr>
                </a:solidFill>
                <a:latin typeface="Helvetica" panose="020B0604020202020204" pitchFamily="34" charset="0"/>
                <a:cs typeface="Helvetica" panose="020B0604020202020204" pitchFamily="34" charset="0"/>
              </a:rPr>
              <a:t>Dileu – Pan nad yw myfyriwr wedi llofnodi cytundeb dysgu, gohiriad yw pan fydd wedi llofnodi CD a bod gennych salwch hirdymor/AWOL, atal yw pan fydd wedi llofnodi CD ac wedi penderfynu tynnu’n ôl</a:t>
            </a:r>
          </a:p>
          <a:p>
            <a:endParaRPr lang="en-GB" dirty="0">
              <a:latin typeface="Helvetica" panose="020B0604020202020204" pitchFamily="34" charset="0"/>
              <a:cs typeface="Helvetica" panose="020B0604020202020204" pitchFamily="34" charset="0"/>
            </a:endParaRPr>
          </a:p>
          <a:p>
            <a:r>
              <a:rPr lang="cy-GB" b="1" dirty="0">
                <a:latin typeface="Helvetica" panose="020B0604020202020204" pitchFamily="34" charset="0"/>
                <a:cs typeface="Helvetica" panose="020B0604020202020204" pitchFamily="34" charset="0"/>
              </a:rPr>
              <a:t>C) Pa 2 ddogfen fydd yn dal i fod ar y porth ar gyfer 24/25 a ble bydd yr holl ddogfennau/posteri/llyfrynnau ac ati i'w cael?</a:t>
            </a:r>
          </a:p>
          <a:p>
            <a:pPr marL="342900" indent="-342900">
              <a:buFontTx/>
              <a:buAutoNum type="alphaUcParenR"/>
            </a:pPr>
            <a:r>
              <a:rPr lang="cy-GB" dirty="0">
                <a:solidFill>
                  <a:schemeClr val="tx2">
                    <a:lumMod val="60000"/>
                    <a:lumOff val="40000"/>
                  </a:schemeClr>
                </a:solidFill>
                <a:latin typeface="Helvetica" panose="020B0604020202020204" pitchFamily="34" charset="0"/>
                <a:cs typeface="Helvetica" panose="020B0604020202020204" pitchFamily="34" charset="0"/>
              </a:rPr>
              <a:t>Canllaw gwybodaeth CD a thaliadau</a:t>
            </a:r>
          </a:p>
          <a:p>
            <a:pPr marL="342900" indent="-342900">
              <a:buAutoNum type="alphaUcParenR"/>
            </a:pPr>
            <a:r>
              <a:rPr lang="cy-GB" dirty="0">
                <a:solidFill>
                  <a:schemeClr val="tx2">
                    <a:lumMod val="60000"/>
                    <a:lumOff val="40000"/>
                  </a:schemeClr>
                </a:solidFill>
                <a:latin typeface="Helvetica" panose="020B0604020202020204" pitchFamily="34" charset="0"/>
                <a:cs typeface="Helvetica" panose="020B0604020202020204" pitchFamily="34" charset="0"/>
              </a:rPr>
              <a:t>Ar wefan yr LC – byddwn yn dangos i chi yn ddiweddarach yn y cyflwyniad </a:t>
            </a:r>
          </a:p>
          <a:p>
            <a:endParaRPr lang="en-GB" dirty="0">
              <a:latin typeface="Helvetica" panose="020B0604020202020204" pitchFamily="34" charset="0"/>
              <a:cs typeface="Helvetica" panose="020B0604020202020204" pitchFamily="34" charset="0"/>
            </a:endParaRPr>
          </a:p>
          <a:p>
            <a:r>
              <a:rPr lang="cy-GB" b="1" dirty="0">
                <a:latin typeface="Helvetica" panose="020B0604020202020204" pitchFamily="34" charset="0"/>
                <a:cs typeface="Helvetica" panose="020B0604020202020204" pitchFamily="34" charset="0"/>
              </a:rPr>
              <a:t>C) Ble gallaf ddod o hyd i ddyddiad derbyn cais y myfyriwr i weld a yw’n gymwys i gael tâl ôl-ddyddiedig llawn.</a:t>
            </a:r>
          </a:p>
          <a:p>
            <a:r>
              <a:rPr lang="cy-GB" dirty="0">
                <a:solidFill>
                  <a:schemeClr val="tx2">
                    <a:lumMod val="60000"/>
                    <a:lumOff val="40000"/>
                  </a:schemeClr>
                </a:solidFill>
                <a:latin typeface="Helvetica" panose="020B0604020202020204" pitchFamily="34" charset="0"/>
                <a:cs typeface="Helvetica" panose="020B0604020202020204" pitchFamily="34" charset="0"/>
              </a:rPr>
              <a:t>A) Chwiliad cwsmer – gweld manylion y cais</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pic>
        <p:nvPicPr>
          <p:cNvPr id="5" name="Picture 4" descr="Blwch gyda marciau cwestiwn lliwgar  Disgrifiad wedi'i gynhyrchu'n awtomatig">
            <a:extLst>
              <a:ext uri="{FF2B5EF4-FFF2-40B4-BE49-F238E27FC236}">
                <a16:creationId xmlns:a16="http://schemas.microsoft.com/office/drawing/2014/main" id="{6CA1B977-C5FA-28D4-9C4F-D5F15DF78C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20369" y="881884"/>
            <a:ext cx="4118457" cy="5462676"/>
          </a:xfrm>
          <a:prstGeom prst="rect">
            <a:avLst/>
          </a:prstGeom>
        </p:spPr>
      </p:pic>
    </p:spTree>
    <p:extLst>
      <p:ext uri="{BB962C8B-B14F-4D97-AF65-F5344CB8AC3E}">
        <p14:creationId xmlns:p14="http://schemas.microsoft.com/office/powerpoint/2010/main" val="10459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F3E4-F791-943D-D385-7155CDEEA3C2}"/>
              </a:ext>
            </a:extLst>
          </p:cNvPr>
          <p:cNvSpPr txBox="1">
            <a:spLocks/>
          </p:cNvSpPr>
          <p:nvPr/>
        </p:nvSpPr>
        <p:spPr>
          <a:xfrm>
            <a:off x="-625642" y="358128"/>
            <a:ext cx="6338870" cy="6331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dirty="0">
                <a:latin typeface="Helvetica" panose="020B0604020202020204" pitchFamily="34" charset="0"/>
                <a:cs typeface="Helvetica" panose="020B0604020202020204" pitchFamily="34" charset="0"/>
              </a:rPr>
              <a:t>Gwefan y Ganolfan Ddysgu</a:t>
            </a:r>
          </a:p>
        </p:txBody>
      </p:sp>
      <p:sp>
        <p:nvSpPr>
          <p:cNvPr id="3" name="Content Placeholder 2">
            <a:extLst>
              <a:ext uri="{FF2B5EF4-FFF2-40B4-BE49-F238E27FC236}">
                <a16:creationId xmlns:a16="http://schemas.microsoft.com/office/drawing/2014/main" id="{CB743B71-836B-5CB3-1DE6-E17B19569BFD}"/>
              </a:ext>
            </a:extLst>
          </p:cNvPr>
          <p:cNvSpPr txBox="1">
            <a:spLocks/>
          </p:cNvSpPr>
          <p:nvPr/>
        </p:nvSpPr>
        <p:spPr>
          <a:xfrm>
            <a:off x="0" y="1029641"/>
            <a:ext cx="10515600" cy="35798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y-GB" sz="2400">
                <a:latin typeface="Helvetica" panose="020B0604020202020204" pitchFamily="34" charset="0"/>
                <a:cs typeface="Helvetica" panose="020B0604020202020204" pitchFamily="34" charset="0"/>
              </a:rPr>
              <a:t>Pam mae gennym reol 2 diwrnod?</a:t>
            </a:r>
          </a:p>
          <a:p>
            <a:pPr marL="0" indent="0">
              <a:buNone/>
            </a:pPr>
            <a:endParaRPr lang="en-GB" sz="2400" dirty="0">
              <a:latin typeface="Helvetica" panose="020B0604020202020204" pitchFamily="34" charset="0"/>
              <a:cs typeface="Helvetica" panose="020B0604020202020204" pitchFamily="34" charset="0"/>
            </a:endParaRPr>
          </a:p>
          <a:p>
            <a:r>
              <a:rPr lang="cy-GB" sz="2400">
                <a:latin typeface="Helvetica" panose="020B0604020202020204" pitchFamily="34" charset="0"/>
                <a:cs typeface="Helvetica" panose="020B0604020202020204" pitchFamily="34" charset="0"/>
              </a:rPr>
              <a:t>Ble gallaf ddod o hyd i wybodaeth am salwch/absenoldeb?</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cy-GB" sz="2400">
                <a:latin typeface="Helvetica" panose="020B0604020202020204" pitchFamily="34" charset="0"/>
                <a:cs typeface="Helvetica" panose="020B0604020202020204" pitchFamily="34" charset="0"/>
              </a:rPr>
              <a:t>A oes canllaw cyflym y gallaf ei gyrchu ar gyfer mewnbynnu cytundeb dysgu, rwy'n newydd i'r rôl ac nid wyf erioed wedi gwneud un?</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cy-GB" sz="2400">
                <a:latin typeface="Helvetica" panose="020B0604020202020204" pitchFamily="34" charset="0"/>
                <a:cs typeface="Helvetica" panose="020B0604020202020204" pitchFamily="34" charset="0"/>
              </a:rPr>
              <a:t>Mae angen fy atgoffa o beth yw'r safonau gwasanaeth, ble gallaf ddod o hyd iddynt?</a:t>
            </a:r>
          </a:p>
          <a:p>
            <a:endParaRPr lang="en-GB" sz="2400" dirty="0">
              <a:latin typeface="Helvetica" panose="020B0604020202020204" pitchFamily="34" charset="0"/>
              <a:cs typeface="Helvetica" panose="020B0604020202020204" pitchFamily="34" charset="0"/>
            </a:endParaRPr>
          </a:p>
          <a:p>
            <a:r>
              <a:rPr lang="cy-GB" sz="2400">
                <a:latin typeface="Helvetica" panose="020B0604020202020204" pitchFamily="34" charset="0"/>
                <a:cs typeface="Helvetica" panose="020B0604020202020204" pitchFamily="34" charset="0"/>
              </a:rPr>
              <a:t>Ble gallaf ddod o hyd i ddeunyddiau hyrwyddo ar gyfer 24/25 ar gyfer LCA/GDLlC?</a:t>
            </a: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4A730836-F654-6DF8-6E05-E30D38B009E2}"/>
              </a:ext>
            </a:extLst>
          </p:cNvPr>
          <p:cNvSpPr txBox="1"/>
          <p:nvPr/>
        </p:nvSpPr>
        <p:spPr>
          <a:xfrm>
            <a:off x="2986845" y="5950818"/>
            <a:ext cx="6986814" cy="461665"/>
          </a:xfrm>
          <a:prstGeom prst="rect">
            <a:avLst/>
          </a:prstGeom>
          <a:noFill/>
        </p:spPr>
        <p:txBody>
          <a:bodyPr wrap="square" rtlCol="0">
            <a:spAutoFit/>
          </a:bodyPr>
          <a:lstStyle/>
          <a:p>
            <a:pPr marL="0" indent="0">
              <a:buNone/>
            </a:pPr>
            <a:r>
              <a:rPr lang="cy-GB" sz="2400">
                <a:solidFill>
                  <a:srgbClr val="0070C0"/>
                </a:solidFill>
                <a:latin typeface="Helvetica" panose="020B0604020202020204" pitchFamily="34" charset="0"/>
                <a:cs typeface="Helvetica" panose="020B0604020202020204" pitchFamily="34" charset="0"/>
              </a:rPr>
              <a:t>www.lcservices.slc.co.uk</a:t>
            </a:r>
          </a:p>
        </p:txBody>
      </p:sp>
      <p:pic>
        <p:nvPicPr>
          <p:cNvPr id="5" name="Picture 4">
            <a:extLst>
              <a:ext uri="{FF2B5EF4-FFF2-40B4-BE49-F238E27FC236}">
                <a16:creationId xmlns:a16="http://schemas.microsoft.com/office/drawing/2014/main" id="{5F89AA36-B512-691D-66C0-D0EA3B54D9F3}"/>
              </a:ext>
            </a:extLst>
          </p:cNvPr>
          <p:cNvPicPr>
            <a:picLocks noChangeAspect="1"/>
          </p:cNvPicPr>
          <p:nvPr/>
        </p:nvPicPr>
        <p:blipFill>
          <a:blip r:embed="rId3"/>
          <a:stretch>
            <a:fillRect/>
          </a:stretch>
        </p:blipFill>
        <p:spPr>
          <a:xfrm>
            <a:off x="9354064" y="5280967"/>
            <a:ext cx="2837935" cy="1577033"/>
          </a:xfrm>
          <a:prstGeom prst="rect">
            <a:avLst/>
          </a:prstGeom>
        </p:spPr>
      </p:pic>
    </p:spTree>
    <p:extLst>
      <p:ext uri="{BB962C8B-B14F-4D97-AF65-F5344CB8AC3E}">
        <p14:creationId xmlns:p14="http://schemas.microsoft.com/office/powerpoint/2010/main" val="20311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4702" y="2719983"/>
            <a:ext cx="9760661" cy="831900"/>
          </a:xfrm>
          <a:prstGeom prst="rect">
            <a:avLst/>
          </a:prstGeom>
        </p:spPr>
        <p:txBody>
          <a:bodyPr lIns="121900" tIns="121900" rIns="121900" bIns="121900" numCol="1" anchor="b" anchorCtr="0">
            <a:noAutofit/>
          </a:bodyPr>
          <a:lstStyle/>
          <a:p>
            <a:r>
              <a:rPr lang="cy-GB" sz="3200" b="1">
                <a:latin typeface="Helvetica" panose="020B0604020202020204" pitchFamily="34" charset="0"/>
                <a:cs typeface="Helvetica" panose="020B0604020202020204" pitchFamily="34" charset="0"/>
              </a:rPr>
              <a:t>Ymgysylltu â SLC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BC64AC-6375-4C93-AA26-629C67E6DF53}"/>
              </a:ext>
            </a:extLst>
          </p:cNvPr>
          <p:cNvSpPr/>
          <p:nvPr/>
        </p:nvSpPr>
        <p:spPr>
          <a:xfrm>
            <a:off x="93662" y="275263"/>
            <a:ext cx="5083251" cy="584775"/>
          </a:xfrm>
          <a:prstGeom prst="rect">
            <a:avLst/>
          </a:prstGeom>
        </p:spPr>
        <p:txBody>
          <a:bodyPr wrap="none">
            <a:spAutoFit/>
          </a:bodyPr>
          <a:lstStyle/>
          <a:p>
            <a:r>
              <a:rPr lang="cy-GB" sz="3200">
                <a:latin typeface="Helvetica" panose="020B0604020202020204" pitchFamily="34" charset="0"/>
                <a:cs typeface="Helvetica" panose="020B0604020202020204" pitchFamily="34" charset="0"/>
              </a:rPr>
              <a:t>LCs yn cysylltu â gwybodaeth LCA</a:t>
            </a:r>
          </a:p>
        </p:txBody>
      </p:sp>
      <p:pic>
        <p:nvPicPr>
          <p:cNvPr id="4" name="Picture 3" descr="Testun, bwrdd gwyn  Disgrifiad wedi'i gynhyrchu'n awtomatig">
            <a:extLst>
              <a:ext uri="{FF2B5EF4-FFF2-40B4-BE49-F238E27FC236}">
                <a16:creationId xmlns:a16="http://schemas.microsoft.com/office/drawing/2014/main" id="{C51E80D1-0473-0055-41A8-F655CC46EC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51120">
            <a:off x="8253489" y="2393948"/>
            <a:ext cx="3595141" cy="2396760"/>
          </a:xfrm>
          <a:prstGeom prst="rect">
            <a:avLst/>
          </a:prstGeom>
        </p:spPr>
      </p:pic>
      <p:sp>
        <p:nvSpPr>
          <p:cNvPr id="5" name="TextBox 4">
            <a:extLst>
              <a:ext uri="{FF2B5EF4-FFF2-40B4-BE49-F238E27FC236}">
                <a16:creationId xmlns:a16="http://schemas.microsoft.com/office/drawing/2014/main" id="{659372A5-71C0-02DE-3388-53AD7BD63F3C}"/>
              </a:ext>
            </a:extLst>
          </p:cNvPr>
          <p:cNvSpPr txBox="1"/>
          <p:nvPr/>
        </p:nvSpPr>
        <p:spPr>
          <a:xfrm>
            <a:off x="9676768" y="8537944"/>
            <a:ext cx="2313214" cy="369332"/>
          </a:xfrm>
          <a:prstGeom prst="rect">
            <a:avLst/>
          </a:prstGeom>
          <a:noFill/>
        </p:spPr>
        <p:txBody>
          <a:bodyPr wrap="square" rtlCol="0">
            <a:spAutoFit/>
          </a:bodyPr>
          <a:lstStyle/>
          <a:p>
            <a:r>
              <a:rPr lang="cy-GB" sz="900">
                <a:hlinkClick r:id="rId4" tooltip="https://www.thebluediamondgallery.com/handwriting/s/statistics.html"/>
              </a:rPr>
              <a:t>Mae’r Llun yma</a:t>
            </a:r>
            <a:r>
              <a:rPr lang="cy-GB" sz="900"/>
              <a:t> gan Awdur Anhysbys wedi ei drwyddedu dan </a:t>
            </a:r>
            <a:r>
              <a:rPr lang="cy-GB" sz="900">
                <a:hlinkClick r:id="rId5" tooltip="https://creativecommons.org/licenses/by-sa/3.0/"/>
              </a:rPr>
              <a:t>CC BY-SA</a:t>
            </a:r>
          </a:p>
        </p:txBody>
      </p:sp>
      <p:graphicFrame>
        <p:nvGraphicFramePr>
          <p:cNvPr id="7" name="Table 6">
            <a:extLst>
              <a:ext uri="{FF2B5EF4-FFF2-40B4-BE49-F238E27FC236}">
                <a16:creationId xmlns:a16="http://schemas.microsoft.com/office/drawing/2014/main" id="{F6DDCC35-9F43-45AD-27F6-425D79177335}"/>
              </a:ext>
            </a:extLst>
          </p:cNvPr>
          <p:cNvGraphicFramePr>
            <a:graphicFrameLocks noGrp="1"/>
          </p:cNvGraphicFramePr>
          <p:nvPr>
            <p:extLst>
              <p:ext uri="{D42A27DB-BD31-4B8C-83A1-F6EECF244321}">
                <p14:modId xmlns:p14="http://schemas.microsoft.com/office/powerpoint/2010/main" val="4032969000"/>
              </p:ext>
            </p:extLst>
          </p:nvPr>
        </p:nvGraphicFramePr>
        <p:xfrm>
          <a:off x="882502" y="1435393"/>
          <a:ext cx="6943061" cy="4541520"/>
        </p:xfrm>
        <a:graphic>
          <a:graphicData uri="http://schemas.openxmlformats.org/drawingml/2006/table">
            <a:tbl>
              <a:tblPr firstRow="1" firstCol="1" bandRow="1"/>
              <a:tblGrid>
                <a:gridCol w="2229299">
                  <a:extLst>
                    <a:ext uri="{9D8B030D-6E8A-4147-A177-3AD203B41FA5}">
                      <a16:colId xmlns:a16="http://schemas.microsoft.com/office/drawing/2014/main" val="1984166266"/>
                    </a:ext>
                  </a:extLst>
                </a:gridCol>
                <a:gridCol w="2074861">
                  <a:extLst>
                    <a:ext uri="{9D8B030D-6E8A-4147-A177-3AD203B41FA5}">
                      <a16:colId xmlns:a16="http://schemas.microsoft.com/office/drawing/2014/main" val="1449201621"/>
                    </a:ext>
                  </a:extLst>
                </a:gridCol>
                <a:gridCol w="2638901">
                  <a:extLst>
                    <a:ext uri="{9D8B030D-6E8A-4147-A177-3AD203B41FA5}">
                      <a16:colId xmlns:a16="http://schemas.microsoft.com/office/drawing/2014/main" val="1214452762"/>
                    </a:ext>
                  </a:extLst>
                </a:gridCol>
              </a:tblGrid>
              <a:tr h="170123">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Mis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cy-GB" sz="1800" b="1" i="0" u="none" strike="noStrike" dirty="0">
                          <a:solidFill>
                            <a:srgbClr val="FFFFFF"/>
                          </a:solidFill>
                          <a:effectLst/>
                          <a:latin typeface="Helvetica" panose="020B0604020202020204" pitchFamily="34" charset="0"/>
                          <a:cs typeface="Helvetica" panose="020B0604020202020204" pitchFamily="34" charset="0"/>
                        </a:rPr>
                        <a:t>Galwadau</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E-bost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731736231"/>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Ion-23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878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571053462"/>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Chwe-23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2832465766"/>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Maw-23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679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09668177"/>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Ebr-23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600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582579037"/>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Mai-23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348189991"/>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Meh-23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848406030"/>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Gorff-23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603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1368726479"/>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Awst-23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805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75457045"/>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Medi-23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1751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2924334149"/>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Hyd-23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1862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629091752"/>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Tach-23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996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954194962"/>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Rhag-23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E"/>
                    </a:solidFill>
                  </a:tcPr>
                </a:tc>
                <a:extLst>
                  <a:ext uri="{0D108BD9-81ED-4DB2-BD59-A6C34878D82A}">
                    <a16:rowId xmlns:a16="http://schemas.microsoft.com/office/drawing/2014/main" val="3717190395"/>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Ion-24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854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C"/>
                    </a:solidFill>
                  </a:tcPr>
                </a:tc>
                <a:extLst>
                  <a:ext uri="{0D108BD9-81ED-4DB2-BD59-A6C34878D82A}">
                    <a16:rowId xmlns:a16="http://schemas.microsoft.com/office/drawing/2014/main" val="317166198"/>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Chwe-24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tc>
                  <a:txBody>
                    <a:bodyPr/>
                    <a:lstStyle/>
                    <a:p>
                      <a:pPr algn="ctr" rtl="0" fontAlgn="ctr"/>
                      <a:r>
                        <a:rPr lang="cy-GB" sz="1800" b="0" i="0" u="none" strike="noStrike">
                          <a:solidFill>
                            <a:srgbClr val="000000"/>
                          </a:solidFill>
                          <a:effectLst/>
                          <a:latin typeface="Helvetica" panose="020B0604020202020204" pitchFamily="34" charset="0"/>
                          <a:cs typeface="Helvetica"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0DC"/>
                    </a:solidFill>
                  </a:tcPr>
                </a:tc>
                <a:extLst>
                  <a:ext uri="{0D108BD9-81ED-4DB2-BD59-A6C34878D82A}">
                    <a16:rowId xmlns:a16="http://schemas.microsoft.com/office/drawing/2014/main" val="3168646353"/>
                  </a:ext>
                </a:extLst>
              </a:tr>
              <a:tr h="273124">
                <a:tc>
                  <a:txBody>
                    <a:bodyPr/>
                    <a:lstStyle/>
                    <a:p>
                      <a:pPr algn="ctr" rtl="0" fontAlgn="ctr"/>
                      <a:r>
                        <a:rPr lang="cy-GB" sz="1800" b="1" i="0" u="none" strike="noStrike">
                          <a:solidFill>
                            <a:srgbClr val="FFFFFF"/>
                          </a:solidFill>
                          <a:effectLst/>
                          <a:latin typeface="Helvetica" panose="020B0604020202020204" pitchFamily="34" charset="0"/>
                          <a:cs typeface="Helvetica" panose="020B0604020202020204" pitchFamily="34" charset="0"/>
                        </a:rPr>
                        <a:t>Cyfanswm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algn="ctr" rtl="0" fontAlgn="ctr"/>
                      <a:r>
                        <a:rPr lang="cy-GB" sz="1800" b="1" i="0" u="none" strike="noStrike">
                          <a:solidFill>
                            <a:srgbClr val="000000"/>
                          </a:solidFill>
                          <a:effectLst/>
                          <a:latin typeface="Helvetica" panose="020B0604020202020204" pitchFamily="34" charset="0"/>
                          <a:cs typeface="Helvetica" panose="020B0604020202020204" pitchFamily="34" charset="0"/>
                        </a:rPr>
                        <a:t>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tc>
                  <a:txBody>
                    <a:bodyPr/>
                    <a:lstStyle/>
                    <a:p>
                      <a:pPr algn="ctr" rtl="0" fontAlgn="ctr"/>
                      <a:r>
                        <a:rPr lang="cy-GB" sz="1800" b="1" i="0" u="none" strike="noStrike" dirty="0">
                          <a:solidFill>
                            <a:srgbClr val="000000"/>
                          </a:solidFill>
                          <a:effectLst/>
                          <a:latin typeface="Helvetica" panose="020B0604020202020204" pitchFamily="34" charset="0"/>
                          <a:cs typeface="Helvetica" panose="020B0604020202020204" pitchFamily="34" charset="0"/>
                        </a:rPr>
                        <a:t>11718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9EE"/>
                    </a:solidFill>
                  </a:tcPr>
                </a:tc>
                <a:extLst>
                  <a:ext uri="{0D108BD9-81ED-4DB2-BD59-A6C34878D82A}">
                    <a16:rowId xmlns:a16="http://schemas.microsoft.com/office/drawing/2014/main" val="31354626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Rheswm I Ddefnyddio Ffôn ar gyfer Cefnogaeth i Gwsmeriaid | Galwad awyr">
            <a:extLst>
              <a:ext uri="{FF2B5EF4-FFF2-40B4-BE49-F238E27FC236}">
                <a16:creationId xmlns:a16="http://schemas.microsoft.com/office/drawing/2014/main" id="{6420E26A-478D-EE14-66D3-BE2FAAF86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652" y="1159281"/>
            <a:ext cx="5168348" cy="37588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1FEBBEE-3DB1-13C9-01D0-927D4AA256FA}"/>
              </a:ext>
            </a:extLst>
          </p:cNvPr>
          <p:cNvSpPr txBox="1">
            <a:spLocks/>
          </p:cNvSpPr>
          <p:nvPr/>
        </p:nvSpPr>
        <p:spPr>
          <a:xfrm>
            <a:off x="-687846" y="298102"/>
            <a:ext cx="6872077" cy="685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y-GB" sz="3200" dirty="0">
                <a:latin typeface="Helvetica" panose="020B0604020202020204" pitchFamily="34" charset="0"/>
                <a:cs typeface="Helvetica" panose="020B0604020202020204" pitchFamily="34" charset="0"/>
              </a:rPr>
              <a:t>Rhesymau dros yr Alwad </a:t>
            </a:r>
          </a:p>
        </p:txBody>
      </p:sp>
      <p:sp>
        <p:nvSpPr>
          <p:cNvPr id="4" name="Content Placeholder 2">
            <a:extLst>
              <a:ext uri="{FF2B5EF4-FFF2-40B4-BE49-F238E27FC236}">
                <a16:creationId xmlns:a16="http://schemas.microsoft.com/office/drawing/2014/main" id="{AEB230EC-F859-C162-DAAC-6319FBECE5F5}"/>
              </a:ext>
            </a:extLst>
          </p:cNvPr>
          <p:cNvSpPr txBox="1">
            <a:spLocks/>
          </p:cNvSpPr>
          <p:nvPr/>
        </p:nvSpPr>
        <p:spPr>
          <a:xfrm>
            <a:off x="69517" y="1639887"/>
            <a:ext cx="10515600" cy="3578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y-GB" sz="2400">
                <a:latin typeface="Helvetica" panose="020B0604020202020204" pitchFamily="34" charset="0"/>
                <a:ea typeface="Aptos" panose="020B0004020202020204" pitchFamily="34" charset="0"/>
                <a:cs typeface="Helvetica" panose="020B0604020202020204" pitchFamily="34" charset="0"/>
              </a:rPr>
              <a:t>Ymholiadau talu             </a:t>
            </a:r>
          </a:p>
          <a:p>
            <a:r>
              <a:rPr lang="cy-GB" sz="2400">
                <a:latin typeface="Helvetica" panose="020B0604020202020204" pitchFamily="34" charset="0"/>
                <a:ea typeface="Aptos" panose="020B0004020202020204" pitchFamily="34" charset="0"/>
                <a:cs typeface="Helvetica" panose="020B0604020202020204" pitchFamily="34" charset="0"/>
              </a:rPr>
              <a:t>Newidiadau i'r ganolfan ddysgu neu'r campws       </a:t>
            </a:r>
          </a:p>
          <a:p>
            <a:r>
              <a:rPr lang="cy-GB" sz="2400">
                <a:latin typeface="Helvetica" panose="020B0604020202020204" pitchFamily="34" charset="0"/>
                <a:ea typeface="Aptos" panose="020B0004020202020204" pitchFamily="34" charset="0"/>
                <a:cs typeface="Helvetica" panose="020B0604020202020204" pitchFamily="34" charset="0"/>
              </a:rPr>
              <a:t>Methu â lleoli ap myfyrwyr ar borth y Ganolfan Ddysgu</a:t>
            </a:r>
          </a:p>
          <a:p>
            <a:r>
              <a:rPr lang="cy-GB" sz="2400">
                <a:latin typeface="Helvetica" panose="020B0604020202020204" pitchFamily="34" charset="0"/>
                <a:ea typeface="Aptos" panose="020B0004020202020204" pitchFamily="34" charset="0"/>
                <a:cs typeface="Helvetica" panose="020B0604020202020204" pitchFamily="34" charset="0"/>
              </a:rPr>
              <a:t>Cymorth i ddileu/adfer ceisiadau myfyrwyr</a:t>
            </a:r>
          </a:p>
          <a:p>
            <a:r>
              <a:rPr lang="cy-GB" sz="2400">
                <a:latin typeface="Helvetica" panose="020B0604020202020204" pitchFamily="34" charset="0"/>
                <a:ea typeface="Aptos" panose="020B0004020202020204" pitchFamily="34" charset="0"/>
                <a:cs typeface="Helvetica" panose="020B0604020202020204" pitchFamily="34" charset="0"/>
              </a:rPr>
              <a:t>Dyddiad cychwyn y cwrs yn newid</a:t>
            </a:r>
          </a:p>
          <a:p>
            <a:r>
              <a:rPr lang="cy-GB" sz="2400">
                <a:latin typeface="Helvetica" panose="020B0604020202020204" pitchFamily="34" charset="0"/>
                <a:ea typeface="Aptos" panose="020B0004020202020204" pitchFamily="34" charset="0"/>
                <a:cs typeface="Helvetica" panose="020B0604020202020204" pitchFamily="34" charset="0"/>
              </a:rPr>
              <a:t>Ymholiadau gofyniad statws/tystiolaeth</a:t>
            </a:r>
          </a:p>
          <a:p>
            <a:r>
              <a:rPr lang="cy-GB" sz="2400">
                <a:latin typeface="Helvetica" panose="020B0604020202020204" pitchFamily="34" charset="0"/>
                <a:ea typeface="Aptos" panose="020B0004020202020204" pitchFamily="34" charset="0"/>
                <a:cs typeface="Helvetica" panose="020B0604020202020204" pitchFamily="34" charset="0"/>
              </a:rPr>
              <a:t>Ailasesu ceisiadau GDLlC ar ôl gwall LC ar fanylion cwrs</a:t>
            </a:r>
          </a:p>
        </p:txBody>
      </p:sp>
    </p:spTree>
    <p:extLst>
      <p:ext uri="{BB962C8B-B14F-4D97-AF65-F5344CB8AC3E}">
        <p14:creationId xmlns:p14="http://schemas.microsoft.com/office/powerpoint/2010/main" val="3308888410"/>
      </p:ext>
    </p:extLst>
  </p:cSld>
  <p:clrMapOvr>
    <a:masterClrMapping/>
  </p:clrMapOvr>
</p:sld>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57155</TotalTime>
  <Words>2711</Words>
  <Application>Microsoft Office PowerPoint</Application>
  <PresentationFormat>Widescreen</PresentationFormat>
  <Paragraphs>526</Paragraphs>
  <Slides>36</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36</vt:i4>
      </vt:variant>
    </vt:vector>
  </HeadingPairs>
  <TitlesOfParts>
    <vt:vector size="48" baseType="lpstr">
      <vt:lpstr>Arial</vt:lpstr>
      <vt:lpstr>Calibri</vt:lpstr>
      <vt:lpstr>Helvetica</vt:lpstr>
      <vt:lpstr>Wingdings</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Elin Davies</cp:lastModifiedBy>
  <cp:revision>1001</cp:revision>
  <dcterms:created xsi:type="dcterms:W3CDTF">2017-07-10T18:50:46Z</dcterms:created>
  <dcterms:modified xsi:type="dcterms:W3CDTF">2024-05-22T15:27:06Z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2021-06-10T13:45:51Z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52f7c82a-6f9a-46da-877b-00009bc47ffe</vt:lpwstr>
  </property>
  <property fmtid="{D5CDD505-2E9C-101B-9397-08002B2CF9AE}" pid="8" name="MSIP_Label_7bbd37d9-d9ac-4b79-83be-bb7da6ab464c_ContentBits">
    <vt:lpwstr>3</vt:lpwstr>
  </property>
</Properties>
</file>